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3" r:id="rId14"/>
    <p:sldId id="284" r:id="rId15"/>
    <p:sldId id="272" r:id="rId16"/>
    <p:sldId id="274" r:id="rId17"/>
    <p:sldId id="275" r:id="rId18"/>
    <p:sldId id="278" r:id="rId19"/>
    <p:sldId id="277" r:id="rId20"/>
    <p:sldId id="276" r:id="rId21"/>
    <p:sldId id="280" r:id="rId22"/>
    <p:sldId id="282" r:id="rId23"/>
    <p:sldId id="281" r:id="rId24"/>
    <p:sldId id="283" r:id="rId25"/>
    <p:sldId id="269" r:id="rId2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7D0EDA3C-1E80-45FB-91AA-07E8B4DD2B7C}">
          <p14:sldIdLst>
            <p14:sldId id="256"/>
          </p14:sldIdLst>
        </p14:section>
        <p14:section name="Data Background" id="{0AD9082C-E2B5-4166-940D-98D7D3F17753}">
          <p14:sldIdLst>
            <p14:sldId id="257"/>
            <p14:sldId id="259"/>
            <p14:sldId id="260"/>
            <p14:sldId id="261"/>
            <p14:sldId id="262"/>
          </p14:sldIdLst>
        </p14:section>
        <p14:section name="Macroeconomic Variables" id="{53A3909F-4046-4164-BA0C-252991F3EE5A}">
          <p14:sldIdLst>
            <p14:sldId id="263"/>
            <p14:sldId id="264"/>
            <p14:sldId id="265"/>
            <p14:sldId id="266"/>
          </p14:sldIdLst>
        </p14:section>
        <p14:section name="Method" id="{90CF3F73-9C5F-4AAA-A824-D3816DF7A663}">
          <p14:sldIdLst>
            <p14:sldId id="267"/>
            <p14:sldId id="271"/>
            <p14:sldId id="273"/>
            <p14:sldId id="284"/>
            <p14:sldId id="272"/>
            <p14:sldId id="274"/>
            <p14:sldId id="275"/>
            <p14:sldId id="278"/>
            <p14:sldId id="277"/>
            <p14:sldId id="276"/>
            <p14:sldId id="280"/>
            <p14:sldId id="282"/>
            <p14:sldId id="281"/>
            <p14:sldId id="283"/>
          </p14:sldIdLst>
        </p14:section>
        <p14:section name="Closing" id="{8662C2A1-0DAD-4BA4-8515-445E5CF14862}">
          <p14:sldIdLst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BF94341-A15B-4EAA-AAD6-A30378ED83F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A201938-946F-4AC3-A9AB-BBAA31626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7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0D09993-09BE-40C9-A9D2-928B493045C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89E9E09-FA67-429D-B117-AA71037A2F1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Peter Trubey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Analysis of Mortgage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1962" y="5796411"/>
            <a:ext cx="8229600" cy="1027176"/>
          </a:xfrm>
        </p:spPr>
        <p:txBody>
          <a:bodyPr anchor="ctr"/>
          <a:lstStyle/>
          <a:p>
            <a:r>
              <a:rPr lang="en-US" dirty="0" smtClean="0">
                <a:latin typeface="Palatino Linotype" panose="02040502050505030304" pitchFamily="18" charset="0"/>
              </a:rPr>
              <a:t>Labor Force Participation Rate – As a Percentage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Force </a:t>
            </a:r>
            <a:br>
              <a:rPr lang="en-US" dirty="0" smtClean="0"/>
            </a:br>
            <a:r>
              <a:rPr lang="en-US" dirty="0" smtClean="0"/>
              <a:t>Participation Rate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7" y="1981200"/>
            <a:ext cx="5648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4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Goal:  A Succinct Model / Small Number of Predictors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Difficult to achieve with a large dataset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All transformations will appear as significant, even if they’re worthless for modelling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Limit Macroeconomic Indicators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Try to make model generalizable beyond this time period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Automated Variable Selection won’t be of much help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 for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57200" y="2020823"/>
                <a:ext cx="8229600" cy="4339697"/>
              </a:xfrm>
            </p:spPr>
            <p:txBody>
              <a:bodyPr anchor="ctr">
                <a:normAutofit lnSpcReduction="10000"/>
              </a:bodyPr>
              <a:lstStyle/>
              <a:p>
                <a:pPr marL="342900" indent="-342900" algn="l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Data Stored in By-Quarter Text Files (1999-2012)</a:t>
                </a:r>
              </a:p>
              <a:p>
                <a:pPr marL="577850" lvl="1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Separate files for Origination Data and Performance of Loan</a:t>
                </a:r>
              </a:p>
              <a:p>
                <a:pPr marL="577850" lvl="1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Performance Data in </a:t>
                </a:r>
                <a:r>
                  <a:rPr lang="en-US" dirty="0">
                    <a:latin typeface="Palatino Linotype" panose="02040502050505030304" pitchFamily="18" charset="0"/>
                  </a:rPr>
                  <a:t>Counting Process Format by Month</a:t>
                </a:r>
                <a:endParaRPr lang="en-US" dirty="0" smtClean="0">
                  <a:latin typeface="Palatino Linotype" panose="02040502050505030304" pitchFamily="18" charset="0"/>
                </a:endParaRPr>
              </a:p>
              <a:p>
                <a:pPr marL="342900" indent="-342900" algn="l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Read Data in. Subsample 2% of Data</a:t>
                </a:r>
              </a:p>
              <a:p>
                <a:pPr marL="577850" lvl="1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1 % to train, 1% to validate</a:t>
                </a:r>
              </a:p>
              <a:p>
                <a:pPr marL="342900" indent="-342900" algn="l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Merge in Economic Data</a:t>
                </a:r>
              </a:p>
              <a:p>
                <a:pPr marL="342900" indent="-342900" algn="l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Break Time into Periods (6 month, 4 month, 3 month)</a:t>
                </a:r>
              </a:p>
              <a:p>
                <a:pPr marL="577850" lvl="1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Counting Process – ( start , end ]</a:t>
                </a:r>
              </a:p>
              <a:p>
                <a:pPr marL="342900" indent="-342900" algn="l">
                  <a:lnSpc>
                    <a:spcPct val="16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latin typeface="Palatino Linotype" panose="02040502050505030304" pitchFamily="18" charset="0"/>
                  </a:rPr>
                  <a:t>Cox Proportional Hazards Model</a:t>
                </a:r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exp</m:t>
                    </m:r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  <m:r>
                      <m:rPr>
                        <m:nor/>
                      </m:rPr>
                      <a:rPr lang="en-US" dirty="0">
                        <a:latin typeface="Palatino Linotype" panose="02040502050505030304" pitchFamily="18" charset="0"/>
                      </a:rPr>
                      <m:t>’</m:t>
                    </m:r>
                    <m:r>
                      <a:rPr lang="en-US" i="1" dirty="0">
                        <a:latin typeface="Cambria Math"/>
                      </a:rPr>
                      <m:t>𝑍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57200" y="2020823"/>
                <a:ext cx="8229600" cy="4339697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 fontScale="92500"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Model 1:</a:t>
            </a:r>
          </a:p>
          <a:p>
            <a:pPr marL="5651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Using raw values for Economic Effects, All variables not previously removed</a:t>
            </a:r>
          </a:p>
          <a:p>
            <a:pPr marL="5651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Scaling relevant numerical observations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Model 2:</a:t>
            </a:r>
          </a:p>
          <a:p>
            <a:pPr marL="5651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Using Transformed Economic Effects – Difference between observation time and start of loan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Model 3:</a:t>
            </a:r>
          </a:p>
          <a:p>
            <a:pPr marL="5651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Expansion of Model 2</a:t>
            </a:r>
          </a:p>
          <a:p>
            <a:pPr marL="5651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Use transformation of Interest, relative to Baseline Interest Rate at loan origination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Removed Variables From Model: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First Time Home Buyer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Housing Price Index – National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Log Likelihood of Model 1 :  </a:t>
            </a:r>
            <a:r>
              <a:rPr lang="en-US" dirty="0">
                <a:latin typeface="Palatino Linotype" panose="02040502050505030304" pitchFamily="18" charset="0"/>
              </a:rPr>
              <a:t>-</a:t>
            </a:r>
            <a:r>
              <a:rPr lang="en-US" dirty="0" smtClean="0">
                <a:latin typeface="Palatino Linotype" panose="02040502050505030304" pitchFamily="18" charset="0"/>
              </a:rPr>
              <a:t>54126.54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Dissatisfied with using raw economic indicators in model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Search for Transformations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1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1 Coefficients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139901"/>
              </p:ext>
            </p:extLst>
          </p:nvPr>
        </p:nvGraphicFramePr>
        <p:xfrm>
          <a:off x="1295398" y="2057400"/>
          <a:ext cx="6858003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2"/>
                <a:gridCol w="919842"/>
                <a:gridCol w="881743"/>
                <a:gridCol w="1012372"/>
                <a:gridCol w="914400"/>
                <a:gridCol w="898072"/>
                <a:gridCol w="783772"/>
              </a:tblGrid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Variable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exp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se(</a:t>
                      </a:r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Pr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(&gt;|z|)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unemp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0.524181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1.6890745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0.0142829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36.7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hpistate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-0.00415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0.9958589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0.0006301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-6.585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4.54E-11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lfp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0.293656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1.3413226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0.026711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10.994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scale(interest)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0.305069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1.3567188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0.017394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17.539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scale(fico)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-0.56055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0.5708968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0.0138249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-40.546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unitcnt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0.184352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1.2024384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0.0572753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3.219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1.29E-03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multiborrow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-0.51017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0.6003934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0.0277866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-18.36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occupancyO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-0.14558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0.8645207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0.0646545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-2.252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2.43E-02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occupancyS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0.04416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1.0451495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0.0997979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0.442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6.58E-01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cltv</a:t>
                      </a:r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0.515745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1.6748863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0.0205802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25.06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dti</a:t>
                      </a:r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0.276939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1.3190859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0.0143175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19.343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Palatino Linotype" panose="02040502050505030304" pitchFamily="18" charset="0"/>
                        </a:rPr>
                        <a:t>retail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-0.24033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0.786366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0.0293844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-8.179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3.33E-16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refic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0.744363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2.105099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0.0357795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20.804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refin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0.37807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1.4594652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tino Linotype" panose="02040502050505030304" pitchFamily="18" charset="0"/>
                        </a:rPr>
                        <a:t>0.0372376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10.153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 fontScale="92500" lnSpcReduction="10000"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Removed Variables From Model: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Left HPI-National (and differenced) out of model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Left other removed variables out of model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Changed all Economic Indicators to Difference Indicators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Palatino Linotype" panose="02040502050505030304" pitchFamily="18" charset="0"/>
              </a:rPr>
              <a:t>Change since start of loan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Log Likelihood of Model 2 :  -53436.84</a:t>
            </a:r>
          </a:p>
          <a:p>
            <a:pPr marL="577850" lvl="1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Fit improved significantly, Interpretability Improved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Interest Violates Proportional Hazards Assumption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Interest rate declared at start of loan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Related to prevailing interest rate at the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 Coefficients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85488"/>
              </p:ext>
            </p:extLst>
          </p:nvPr>
        </p:nvGraphicFramePr>
        <p:xfrm>
          <a:off x="1295398" y="2057400"/>
          <a:ext cx="6858003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2"/>
                <a:gridCol w="919842"/>
                <a:gridCol w="881743"/>
                <a:gridCol w="1012372"/>
                <a:gridCol w="914400"/>
                <a:gridCol w="898072"/>
                <a:gridCol w="783772"/>
              </a:tblGrid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Variable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exp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(&gt;|z|)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unempdiff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0.300844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1.350999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0.012682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23.723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hpistatediff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-0.01851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0.981661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0.000463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-39.968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lfpdiff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0.379536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1.461607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0.027803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13.651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scale(interest)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0.273092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1.314021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16.036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scale(fico)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-0.54816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0.578011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-39.494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unitcnt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0.227935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1.256004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0.056077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4.065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4.81E-05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multiborrow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-0.51469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0.597687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-18.561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occupancyO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-0.25383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0.775822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0.064432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-3.94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8.16E-05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occupancyS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-0.17944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0.835737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0.099925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-1.796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cltv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0.599384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1.820996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0.020668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29.001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dti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0.234972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1.264873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0.014301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-0.20195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0.81714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0.029333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-6.885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5.79E-12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0.615927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1.851372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0.036428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16.908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0.517253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1.677413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0.03739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13.834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3568" y="1600200"/>
            <a:ext cx="8229600" cy="102717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Multiple Borrowers flag, Retail Channel flag also violate PH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 Results (Cont.)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31" y="2819400"/>
            <a:ext cx="65436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0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Removed Occupancy Status from Model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Stratified on Multiple Borrowers, Retail Channel flags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Difference of Interest Rate (Personal – Prevailing) improves fit and interpretability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Does not violate proportional hazards assumption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/>
              <a:t>3</a:t>
            </a:r>
            <a:r>
              <a:rPr lang="en-US" dirty="0" smtClean="0"/>
              <a:t>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Mortgages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</a:rPr>
              <a:t>– Loans made using a property as collateral</a:t>
            </a:r>
          </a:p>
          <a:p>
            <a:pPr marL="577850" lvl="1" indent="-342900" algn="l"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Fixed Rate – The Interest Rate can not change over time</a:t>
            </a:r>
          </a:p>
          <a:p>
            <a:pPr marL="577850" lvl="1" indent="-342900" algn="l"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Adjustable Rate – The Interest Rate can change over time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Foreclosure – The Credit Backer repossesses the house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Problems</a:t>
            </a:r>
          </a:p>
          <a:p>
            <a:pPr marL="577850" lvl="1" indent="-342900" algn="l"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Heavily affected by Economy</a:t>
            </a:r>
          </a:p>
          <a:p>
            <a:pPr marL="577850" lvl="1" indent="-342900" algn="l"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dirty="0" smtClean="0">
                <a:latin typeface="Palatino Linotype" panose="02040502050505030304" pitchFamily="18" charset="0"/>
              </a:rPr>
              <a:t>Confounding effects If we want to generalize to other time periods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/>
              <a:t> </a:t>
            </a:r>
            <a:r>
              <a:rPr lang="en-US" dirty="0" smtClean="0"/>
              <a:t>3 Coefficients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542997"/>
              </p:ext>
            </p:extLst>
          </p:nvPr>
        </p:nvGraphicFramePr>
        <p:xfrm>
          <a:off x="1295400" y="2514600"/>
          <a:ext cx="6858003" cy="318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2"/>
                <a:gridCol w="919842"/>
                <a:gridCol w="881743"/>
                <a:gridCol w="1012372"/>
                <a:gridCol w="914400"/>
                <a:gridCol w="898072"/>
                <a:gridCol w="783772"/>
              </a:tblGrid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Variable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exp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(&gt;|z|)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unempdiff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0.323778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1.38234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0.012352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26.212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hpistatediff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-0.01805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0.982115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0.000465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-38.857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lfpdiff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0.422498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1.525769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0.027256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15.501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intdiff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0.280551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1.323859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21.336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scale(fico)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-0.52941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0.588955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0.013731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-38.557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unitcnt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0.236214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1.266445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0.054269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4.353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1.35E-05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cltv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0.567403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1.763681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0.020389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27.829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dti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0.222919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1.24972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0.014263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0.566277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1.761697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0.03608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15.695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0.47209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1.603342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0.037204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12.689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 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163677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Training and Validation sets both ~1% of source data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Method:  Build Model 3 with both sets – Compare Coefficients</a:t>
            </a:r>
          </a:p>
          <a:p>
            <a:pPr marL="577850" lvl="1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Table shown is Relative change – As a Percentage of Original Coefficient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17045"/>
              </p:ext>
            </p:extLst>
          </p:nvPr>
        </p:nvGraphicFramePr>
        <p:xfrm>
          <a:off x="1447800" y="4038600"/>
          <a:ext cx="6324600" cy="2135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920"/>
                <a:gridCol w="1264920"/>
                <a:gridCol w="1264920"/>
                <a:gridCol w="1264920"/>
                <a:gridCol w="126492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unempdiff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hpistatediff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lfpdiff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intdiff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scale(fico)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9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0.088228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0.069906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0.098183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Palatino Linotype" panose="02040502050505030304" pitchFamily="18" charset="0"/>
                        </a:rPr>
                        <a:t>0.040799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Palatino Linotype" panose="02040502050505030304" pitchFamily="18" charset="0"/>
                        </a:rPr>
                        <a:t>0.024128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7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unitcnt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cltv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scale(</a:t>
                      </a:r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dti</a:t>
                      </a:r>
                      <a:r>
                        <a:rPr lang="en-US" sz="1400" b="1" u="none" strike="noStrike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refic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Palatino Linotype" panose="02040502050505030304" pitchFamily="18" charset="0"/>
                        </a:rPr>
                        <a:t>refin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9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991F1F"/>
                          </a:solidFill>
                          <a:effectLst/>
                          <a:latin typeface="Palatino Linotype" panose="02040502050505030304" pitchFamily="18" charset="0"/>
                        </a:rPr>
                        <a:t>0.550037</a:t>
                      </a:r>
                      <a:endParaRPr lang="en-US" sz="1400" b="0" i="0" u="none" strike="noStrike" dirty="0">
                        <a:solidFill>
                          <a:srgbClr val="991F1F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Palatino Linotype" panose="02040502050505030304" pitchFamily="18" charset="0"/>
                        </a:rPr>
                        <a:t>0.034792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0.04351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0.143707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Palatino Linotype" panose="02040502050505030304" pitchFamily="18" charset="0"/>
                        </a:rPr>
                        <a:t>0.144343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Removed Unit Count from Model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Based Coefficient Estimates on Combined Dataset</a:t>
            </a:r>
          </a:p>
          <a:p>
            <a:pPr marL="460375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Training and Validation</a:t>
            </a:r>
          </a:p>
          <a:p>
            <a:pPr marL="460375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2% of data available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en-US" dirty="0" smtClean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Model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Model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61975"/>
              </p:ext>
            </p:extLst>
          </p:nvPr>
        </p:nvGraphicFramePr>
        <p:xfrm>
          <a:off x="1295400" y="2514600"/>
          <a:ext cx="6858003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2"/>
                <a:gridCol w="919842"/>
                <a:gridCol w="881743"/>
                <a:gridCol w="1012372"/>
                <a:gridCol w="914400"/>
                <a:gridCol w="898072"/>
                <a:gridCol w="783772"/>
              </a:tblGrid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Variable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se(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coef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Pr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(&gt;|z|)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unempdiff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0.313525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1.36824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0.008059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hpistatediff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-0.01847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0.981697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0.000308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-59.9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lfpdiff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0.404531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1.4986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0.017942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22.55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scale(intdiff)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0.294053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1.341856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scale(fico)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-0.52491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0.59161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0.008981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-58.45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scale(cltv)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0.544898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1.724433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0.01301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4.19E+01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scale(dti)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0.237465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1.268031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0.009536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0.50781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1.661648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0.023851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21.29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refin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0.396258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1.486252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0.024131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16.42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&lt;2e-16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3"/>
            <a:ext cx="8229600" cy="4339697"/>
          </a:xfrm>
        </p:spPr>
        <p:txBody>
          <a:bodyPr anchor="ctr"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CLTV – Combined Loan to Value </a:t>
            </a:r>
          </a:p>
          <a:p>
            <a:pPr marL="57785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Massive spike in CLTV at 80% - the cutoff between low CLTV and high CLTV for Freddie Mac – </a:t>
            </a:r>
            <a:r>
              <a:rPr lang="en-US" dirty="0" smtClean="0">
                <a:latin typeface="Palatino Linotype" panose="02040502050505030304" pitchFamily="18" charset="0"/>
              </a:rPr>
              <a:t>Investigate Reasons?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More work to abstract away from Economic </a:t>
            </a:r>
            <a:r>
              <a:rPr lang="en-US" dirty="0" smtClean="0">
                <a:latin typeface="Palatino Linotype" panose="02040502050505030304" pitchFamily="18" charset="0"/>
              </a:rPr>
              <a:t>Indicators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Interaction between Unemployment and LFPR?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Build Models on time-limited subsets of data to attempt to predict future loan performance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Build and Compare models on Cohorts within the data</a:t>
            </a:r>
          </a:p>
          <a:p>
            <a:pPr marL="342900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en-US" dirty="0" smtClean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Freddie Mac Single Loan Level Dataset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http://</a:t>
            </a:r>
            <a:r>
              <a:rPr lang="en-US" dirty="0" smtClean="0">
                <a:latin typeface="Palatino Linotype" panose="02040502050505030304" pitchFamily="18" charset="0"/>
              </a:rPr>
              <a:t>www.freddiemac.com/news/finance/sf_loanlevel_dataset.html</a:t>
            </a:r>
            <a:endParaRPr lang="en-US" dirty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Freddie Mac Mortgage Rate Dataset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http://www.freddiemac.com/pmms/pmms30.htm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Freddie Mac Housing Price Index Dataset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http://www.freddiemac.com/finance/fmhpi/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Bureau of Labor Statistics (LFP, Unemployment)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http://www.bls.gov/data/</a:t>
            </a:r>
            <a:endParaRPr lang="en-US" dirty="0" smtClean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30-year Fixed Rate Mortgages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Originating 1999 to 2012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15,000,000 Mortgages in combined dataset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Subsampled by 1% to get 150,000 observations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~ 6000 Failures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Delinquency = Failure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Treating Delinquent as more than 180 days on loan as failure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532376"/>
          </a:xfrm>
        </p:spPr>
        <p:txBody>
          <a:bodyPr anchor="ctr">
            <a:normAutofit/>
          </a:bodyPr>
          <a:lstStyle/>
          <a:p>
            <a:pPr algn="l">
              <a:spcAft>
                <a:spcPts val="1200"/>
              </a:spcAft>
            </a:pPr>
            <a:r>
              <a:rPr lang="en-US" dirty="0" smtClean="0">
                <a:latin typeface="Palatino Linotype" panose="02040502050505030304" pitchFamily="18" charset="0"/>
              </a:rPr>
              <a:t>Data About Loan at Time of Origination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FICO – Credit Score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DTI – Debt to Income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FTHB – First Time Home Buyer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UNITCNT – Number of Units in Dwelling</a:t>
            </a:r>
          </a:p>
          <a:p>
            <a:pPr marL="577850" lvl="1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Single home vs. </a:t>
            </a:r>
            <a:r>
              <a:rPr lang="en-US" dirty="0">
                <a:latin typeface="Palatino Linotype" panose="02040502050505030304" pitchFamily="18" charset="0"/>
              </a:rPr>
              <a:t>d</a:t>
            </a:r>
            <a:r>
              <a:rPr lang="en-US" dirty="0" smtClean="0">
                <a:latin typeface="Palatino Linotype" panose="02040502050505030304" pitchFamily="18" charset="0"/>
              </a:rPr>
              <a:t>uplexes, multifamily homes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Occupancy</a:t>
            </a:r>
          </a:p>
          <a:p>
            <a:pPr marL="57785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Owner occupied, second home, or investment property (rental/flipping)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Origination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CLTV – Combined Loan to Value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Interest – Interest Rate on the Loan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Channel – Channel through which loan was purchased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Retail, Broker, Correspondent, or unknown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State – State in which Property is located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Loan Purpose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Cash-out Refinance, No-cash-out Refinance, Purchase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Origination Set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382000" cy="4075176"/>
          </a:xfrm>
        </p:spPr>
        <p:txBody>
          <a:bodyPr anchor="ctr"/>
          <a:lstStyle/>
          <a:p>
            <a:pPr algn="l">
              <a:lnSpc>
                <a:spcPct val="200000"/>
              </a:lnSpc>
              <a:spcAft>
                <a:spcPts val="1200"/>
              </a:spcAft>
            </a:pPr>
            <a:r>
              <a:rPr lang="en-US" dirty="0" smtClean="0">
                <a:latin typeface="Palatino Linotype" panose="02040502050505030304" pitchFamily="18" charset="0"/>
              </a:rPr>
              <a:t>By Month Loan Performance Data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UPB – Unpaid Principal Balance</a:t>
            </a:r>
          </a:p>
          <a:p>
            <a:pPr marL="636588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Missing data for bulk of dataset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Repurchase Flag</a:t>
            </a:r>
          </a:p>
          <a:p>
            <a:pPr marL="636588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At Loan Termination – Whether loan was repurchased from Freddie Mac</a:t>
            </a:r>
          </a:p>
          <a:p>
            <a:pPr marL="636588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Also Missing data for bulk of set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Condition – Condition of Loan at end of follow-up</a:t>
            </a:r>
          </a:p>
          <a:p>
            <a:pPr marL="636588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Paid in Full, Paid Early, Deed in Lieu of Foreclosure, </a:t>
            </a:r>
            <a:r>
              <a:rPr lang="en-US" dirty="0" smtClean="0">
                <a:solidFill>
                  <a:srgbClr val="991F1F"/>
                </a:solidFill>
                <a:latin typeface="Palatino Linotype" panose="02040502050505030304" pitchFamily="18" charset="0"/>
              </a:rPr>
              <a:t>180 Days Delinquent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 Performance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Unemployment</a:t>
            </a:r>
            <a:endParaRPr lang="en-US" dirty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HPI – Housing Price Index</a:t>
            </a:r>
          </a:p>
          <a:p>
            <a:pPr marL="57785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State and National</a:t>
            </a:r>
          </a:p>
          <a:p>
            <a:pPr marL="339725" indent="-339725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Palatino Linotype" panose="02040502050505030304" pitchFamily="18" charset="0"/>
              </a:rPr>
              <a:t>Labor Force Participation Rate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1962" y="5796411"/>
            <a:ext cx="8229600" cy="1027176"/>
          </a:xfrm>
        </p:spPr>
        <p:txBody>
          <a:bodyPr anchor="ctr"/>
          <a:lstStyle/>
          <a:p>
            <a:r>
              <a:rPr lang="en-US" dirty="0" smtClean="0">
                <a:latin typeface="Palatino Linotype" panose="02040502050505030304" pitchFamily="18" charset="0"/>
              </a:rPr>
              <a:t>Unemployment Rate – as a Percentage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91032"/>
            <a:ext cx="5648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5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1962" y="5796411"/>
            <a:ext cx="8229600" cy="1027176"/>
          </a:xfrm>
        </p:spPr>
        <p:txBody>
          <a:bodyPr anchor="ctr"/>
          <a:lstStyle/>
          <a:p>
            <a:r>
              <a:rPr lang="en-US" dirty="0" smtClean="0">
                <a:latin typeface="Palatino Linotype" panose="02040502050505030304" pitchFamily="18" charset="0"/>
              </a:rPr>
              <a:t>Housing Price Index – By State and National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Price Index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47" y="1981200"/>
            <a:ext cx="5648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1941</TotalTime>
  <Words>1334</Words>
  <Application>Microsoft Office PowerPoint</Application>
  <PresentationFormat>On-screen Show (4:3)</PresentationFormat>
  <Paragraphs>507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BlackTie</vt:lpstr>
      <vt:lpstr>Survival Analysis of Mortgage Data</vt:lpstr>
      <vt:lpstr>Background </vt:lpstr>
      <vt:lpstr>Background (Cont.)</vt:lpstr>
      <vt:lpstr>Data: Origination Set</vt:lpstr>
      <vt:lpstr>Data: Origination Set (Cont.)</vt:lpstr>
      <vt:lpstr>Data:  Performance Set</vt:lpstr>
      <vt:lpstr>Economic Indices</vt:lpstr>
      <vt:lpstr>Unemployment</vt:lpstr>
      <vt:lpstr>Housing Price Index</vt:lpstr>
      <vt:lpstr>Labor Force  Participation Rate</vt:lpstr>
      <vt:lpstr>Ground Rules for Modeling</vt:lpstr>
      <vt:lpstr>Methodology</vt:lpstr>
      <vt:lpstr>Models</vt:lpstr>
      <vt:lpstr>Model 1 Results</vt:lpstr>
      <vt:lpstr>Model 1 Coefficients</vt:lpstr>
      <vt:lpstr>Model 2 Results</vt:lpstr>
      <vt:lpstr>Model 2 Coefficients</vt:lpstr>
      <vt:lpstr>Model 2 Results (Cont.)</vt:lpstr>
      <vt:lpstr>Model 3 Results</vt:lpstr>
      <vt:lpstr>Model  3 Coefficients</vt:lpstr>
      <vt:lpstr>Validation</vt:lpstr>
      <vt:lpstr>Final Model Results</vt:lpstr>
      <vt:lpstr>Final Model</vt:lpstr>
      <vt:lpstr>Going Forward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Analysis of Mortgage Data</dc:title>
  <dc:creator>Peter</dc:creator>
  <cp:lastModifiedBy>Peter</cp:lastModifiedBy>
  <cp:revision>33</cp:revision>
  <cp:lastPrinted>2013-12-09T05:31:37Z</cp:lastPrinted>
  <dcterms:created xsi:type="dcterms:W3CDTF">2013-12-03T23:51:59Z</dcterms:created>
  <dcterms:modified xsi:type="dcterms:W3CDTF">2013-12-09T20:29:47Z</dcterms:modified>
</cp:coreProperties>
</file>