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7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1" r:id="rId13"/>
    <p:sldId id="273" r:id="rId14"/>
    <p:sldId id="284" r:id="rId15"/>
    <p:sldId id="272" r:id="rId16"/>
    <p:sldId id="274" r:id="rId17"/>
    <p:sldId id="275" r:id="rId18"/>
    <p:sldId id="278" r:id="rId19"/>
    <p:sldId id="277" r:id="rId20"/>
    <p:sldId id="276" r:id="rId21"/>
    <p:sldId id="280" r:id="rId22"/>
    <p:sldId id="282" r:id="rId23"/>
    <p:sldId id="281" r:id="rId24"/>
    <p:sldId id="283" r:id="rId25"/>
    <p:sldId id="269" r:id="rId26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 Page" id="{7D0EDA3C-1E80-45FB-91AA-07E8B4DD2B7C}">
          <p14:sldIdLst>
            <p14:sldId id="256"/>
          </p14:sldIdLst>
        </p14:section>
        <p14:section name="Data Background" id="{0AD9082C-E2B5-4166-940D-98D7D3F17753}">
          <p14:sldIdLst>
            <p14:sldId id="257"/>
            <p14:sldId id="259"/>
            <p14:sldId id="260"/>
            <p14:sldId id="261"/>
            <p14:sldId id="262"/>
          </p14:sldIdLst>
        </p14:section>
        <p14:section name="Macroeconomic Variables" id="{53A3909F-4046-4164-BA0C-252991F3EE5A}">
          <p14:sldIdLst>
            <p14:sldId id="263"/>
            <p14:sldId id="264"/>
            <p14:sldId id="265"/>
            <p14:sldId id="266"/>
          </p14:sldIdLst>
        </p14:section>
        <p14:section name="Method" id="{90CF3F73-9C5F-4AAA-A824-D3816DF7A663}">
          <p14:sldIdLst>
            <p14:sldId id="267"/>
            <p14:sldId id="271"/>
            <p14:sldId id="273"/>
            <p14:sldId id="284"/>
            <p14:sldId id="272"/>
            <p14:sldId id="274"/>
            <p14:sldId id="275"/>
            <p14:sldId id="278"/>
            <p14:sldId id="277"/>
            <p14:sldId id="276"/>
            <p14:sldId id="280"/>
            <p14:sldId id="282"/>
            <p14:sldId id="281"/>
            <p14:sldId id="283"/>
          </p14:sldIdLst>
        </p14:section>
        <p14:section name="Closing" id="{8662C2A1-0DAD-4BA4-8515-445E5CF14862}">
          <p14:sldIdLst>
            <p14:sldId id="26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1F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CBF94341-A15B-4EAA-AAD6-A30378ED83F9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CA201938-946F-4AC3-A9AB-BBAA31626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375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50D09993-09BE-40C9-A9D2-928B493045C2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9E9E09-FA67-429D-B117-AA71037A2F15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9993-09BE-40C9-A9D2-928B493045C2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E9E09-FA67-429D-B117-AA71037A2F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9993-09BE-40C9-A9D2-928B493045C2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E9E09-FA67-429D-B117-AA71037A2F1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0D09993-09BE-40C9-A9D2-928B493045C2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89E9E09-FA67-429D-B117-AA71037A2F15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9993-09BE-40C9-A9D2-928B493045C2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9E9E09-FA67-429D-B117-AA71037A2F15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50D09993-09BE-40C9-A9D2-928B493045C2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89E9E09-FA67-429D-B117-AA71037A2F15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50D09993-09BE-40C9-A9D2-928B493045C2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589E9E09-FA67-429D-B117-AA71037A2F15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9993-09BE-40C9-A9D2-928B493045C2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9E9E09-FA67-429D-B117-AA71037A2F1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9993-09BE-40C9-A9D2-928B493045C2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9E9E09-FA67-429D-B117-AA71037A2F1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50D09993-09BE-40C9-A9D2-928B493045C2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89E9E09-FA67-429D-B117-AA71037A2F15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50D09993-09BE-40C9-A9D2-928B493045C2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589E9E09-FA67-429D-B117-AA71037A2F15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50D09993-09BE-40C9-A9D2-928B493045C2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589E9E09-FA67-429D-B117-AA71037A2F1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Palatino Linotype" panose="02040502050505030304" pitchFamily="18" charset="0"/>
              </a:rPr>
              <a:t>Peter Trubey</a:t>
            </a:r>
            <a:endParaRPr lang="en-US" dirty="0">
              <a:latin typeface="Palatino Linotype" panose="0204050205050503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Survival Analysis of Mortgage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39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61962" y="5796411"/>
            <a:ext cx="8229600" cy="1027176"/>
          </a:xfrm>
        </p:spPr>
        <p:txBody>
          <a:bodyPr anchor="ctr"/>
          <a:lstStyle/>
          <a:p>
            <a:r>
              <a:rPr lang="en-US" dirty="0" smtClean="0">
                <a:latin typeface="Palatino Linotype" panose="02040502050505030304" pitchFamily="18" charset="0"/>
              </a:rPr>
              <a:t>Labor Force Participation Rate – As a Percentage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Labor Force </a:t>
            </a:r>
            <a:br>
              <a:rPr lang="en-US" dirty="0" smtClean="0"/>
            </a:br>
            <a:r>
              <a:rPr lang="en-US" dirty="0" smtClean="0"/>
              <a:t>Participation Rate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7837" y="1981200"/>
            <a:ext cx="5648325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548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 anchor="ctr"/>
          <a:lstStyle/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Palatino Linotype" panose="02040502050505030304" pitchFamily="18" charset="0"/>
              </a:rPr>
              <a:t>Goal:  A Succinct Model / Small Number of Predictors</a:t>
            </a:r>
          </a:p>
          <a:p>
            <a:pPr marL="57785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latin typeface="Palatino Linotype" panose="02040502050505030304" pitchFamily="18" charset="0"/>
              </a:rPr>
              <a:t>Difficult to achieve with a large dataset</a:t>
            </a:r>
          </a:p>
          <a:p>
            <a:pPr marL="57785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latin typeface="Palatino Linotype" panose="02040502050505030304" pitchFamily="18" charset="0"/>
              </a:rPr>
              <a:t>All transformations will appear as significant, even if they’re worthless for modelling</a:t>
            </a:r>
          </a:p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Palatino Linotype" panose="02040502050505030304" pitchFamily="18" charset="0"/>
              </a:rPr>
              <a:t>Limit Macroeconomic Indicators</a:t>
            </a:r>
          </a:p>
          <a:p>
            <a:pPr marL="57785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latin typeface="Palatino Linotype" panose="02040502050505030304" pitchFamily="18" charset="0"/>
              </a:rPr>
              <a:t>Try to make model generalizable beyond this time period</a:t>
            </a:r>
          </a:p>
          <a:p>
            <a:pPr marL="57785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latin typeface="Palatino Linotype" panose="02040502050505030304" pitchFamily="18" charset="0"/>
              </a:rPr>
              <a:t>Automated Variable Selection won’t be of much help</a:t>
            </a:r>
            <a:endParaRPr lang="en-US" dirty="0">
              <a:latin typeface="Palatino Linotype" panose="0204050205050503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Ground Rules for Modeling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89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57200" y="2020823"/>
                <a:ext cx="8229600" cy="4339697"/>
              </a:xfrm>
            </p:spPr>
            <p:txBody>
              <a:bodyPr anchor="ctr">
                <a:normAutofit lnSpcReduction="10000"/>
              </a:bodyPr>
              <a:lstStyle/>
              <a:p>
                <a:pPr marL="342900" indent="-342900" algn="l">
                  <a:lnSpc>
                    <a:spcPct val="150000"/>
                  </a:lnSpc>
                  <a:buFont typeface="Wingdings" panose="05000000000000000000" pitchFamily="2" charset="2"/>
                  <a:buChar char="v"/>
                </a:pPr>
                <a:r>
                  <a:rPr lang="en-US" dirty="0" smtClean="0">
                    <a:latin typeface="Palatino Linotype" panose="02040502050505030304" pitchFamily="18" charset="0"/>
                  </a:rPr>
                  <a:t>Data Stored in By-Quarter Text Files (1999-2012)</a:t>
                </a:r>
              </a:p>
              <a:p>
                <a:pPr marL="577850" lvl="1" indent="-342900" algn="l">
                  <a:buFont typeface="Arial" panose="020B0604020202020204" pitchFamily="34" charset="0"/>
                  <a:buChar char="•"/>
                </a:pPr>
                <a:r>
                  <a:rPr lang="en-US" dirty="0" smtClean="0">
                    <a:latin typeface="Palatino Linotype" panose="02040502050505030304" pitchFamily="18" charset="0"/>
                  </a:rPr>
                  <a:t>Separate files for Origination Data and Performance of Loan</a:t>
                </a:r>
              </a:p>
              <a:p>
                <a:pPr marL="577850" lvl="1" indent="-342900" algn="l">
                  <a:buFont typeface="Arial" panose="020B0604020202020204" pitchFamily="34" charset="0"/>
                  <a:buChar char="•"/>
                </a:pPr>
                <a:r>
                  <a:rPr lang="en-US" dirty="0" smtClean="0">
                    <a:latin typeface="Palatino Linotype" panose="02040502050505030304" pitchFamily="18" charset="0"/>
                  </a:rPr>
                  <a:t>Performance Data in </a:t>
                </a:r>
                <a:r>
                  <a:rPr lang="en-US" dirty="0">
                    <a:latin typeface="Palatino Linotype" panose="02040502050505030304" pitchFamily="18" charset="0"/>
                  </a:rPr>
                  <a:t>Counting Process Format by Month</a:t>
                </a:r>
                <a:endParaRPr lang="en-US" dirty="0" smtClean="0">
                  <a:latin typeface="Palatino Linotype" panose="02040502050505030304" pitchFamily="18" charset="0"/>
                </a:endParaRPr>
              </a:p>
              <a:p>
                <a:pPr marL="342900" indent="-342900" algn="l">
                  <a:lnSpc>
                    <a:spcPct val="150000"/>
                  </a:lnSpc>
                  <a:buFont typeface="Wingdings" panose="05000000000000000000" pitchFamily="2" charset="2"/>
                  <a:buChar char="v"/>
                </a:pPr>
                <a:r>
                  <a:rPr lang="en-US" dirty="0" smtClean="0">
                    <a:latin typeface="Palatino Linotype" panose="02040502050505030304" pitchFamily="18" charset="0"/>
                  </a:rPr>
                  <a:t>Read Data in. Subsample 2% of Data</a:t>
                </a:r>
              </a:p>
              <a:p>
                <a:pPr marL="577850" lvl="1" indent="-342900" algn="l">
                  <a:buFont typeface="Arial" panose="020B0604020202020204" pitchFamily="34" charset="0"/>
                  <a:buChar char="•"/>
                </a:pPr>
                <a:r>
                  <a:rPr lang="en-US" dirty="0" smtClean="0">
                    <a:latin typeface="Palatino Linotype" panose="02040502050505030304" pitchFamily="18" charset="0"/>
                  </a:rPr>
                  <a:t>1 % to train, 1% to validate</a:t>
                </a:r>
              </a:p>
              <a:p>
                <a:pPr marL="342900" indent="-342900" algn="l">
                  <a:lnSpc>
                    <a:spcPct val="150000"/>
                  </a:lnSpc>
                  <a:buFont typeface="Wingdings" panose="05000000000000000000" pitchFamily="2" charset="2"/>
                  <a:buChar char="v"/>
                </a:pPr>
                <a:r>
                  <a:rPr lang="en-US" dirty="0" smtClean="0">
                    <a:latin typeface="Palatino Linotype" panose="02040502050505030304" pitchFamily="18" charset="0"/>
                  </a:rPr>
                  <a:t>Merge in Economic Data</a:t>
                </a:r>
              </a:p>
              <a:p>
                <a:pPr marL="342900" indent="-342900" algn="l">
                  <a:lnSpc>
                    <a:spcPct val="150000"/>
                  </a:lnSpc>
                  <a:buFont typeface="Wingdings" panose="05000000000000000000" pitchFamily="2" charset="2"/>
                  <a:buChar char="v"/>
                </a:pPr>
                <a:r>
                  <a:rPr lang="en-US" dirty="0" smtClean="0">
                    <a:latin typeface="Palatino Linotype" panose="02040502050505030304" pitchFamily="18" charset="0"/>
                  </a:rPr>
                  <a:t>Break Time into Periods (6 month, 4 month, 3 month)</a:t>
                </a:r>
              </a:p>
              <a:p>
                <a:pPr marL="577850" lvl="1" indent="-342900" algn="l">
                  <a:buFont typeface="Arial" panose="020B0604020202020204" pitchFamily="34" charset="0"/>
                  <a:buChar char="•"/>
                </a:pPr>
                <a:r>
                  <a:rPr lang="en-US" dirty="0" smtClean="0">
                    <a:latin typeface="Palatino Linotype" panose="02040502050505030304" pitchFamily="18" charset="0"/>
                  </a:rPr>
                  <a:t>Counting Process – ( start , end ]</a:t>
                </a:r>
              </a:p>
              <a:p>
                <a:pPr marL="342900" indent="-342900" algn="l">
                  <a:lnSpc>
                    <a:spcPct val="160000"/>
                  </a:lnSpc>
                  <a:buFont typeface="Wingdings" panose="05000000000000000000" pitchFamily="2" charset="2"/>
                  <a:buChar char="v"/>
                </a:pPr>
                <a:r>
                  <a:rPr lang="en-US" dirty="0" smtClean="0">
                    <a:latin typeface="Palatino Linotype" panose="02040502050505030304" pitchFamily="18" charset="0"/>
                  </a:rPr>
                  <a:t>Cox Proportional Hazards Model</a:t>
                </a:r>
                <a:r>
                  <a:rPr lang="en-US" dirty="0">
                    <a:latin typeface="Palatino Linotype" panose="0204050205050503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h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  <m:e>
                        <m:r>
                          <a:rPr lang="en-US" i="1">
                            <a:latin typeface="Cambria Math"/>
                          </a:rPr>
                          <m:t>𝑍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m:rPr>
                        <m:nor/>
                      </m:rPr>
                      <a:rPr lang="en-US" dirty="0">
                        <a:latin typeface="Palatino Linotype" panose="020405020505050303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en-US" dirty="0">
                        <a:latin typeface="Palatino Linotype" panose="02040502050505030304" pitchFamily="18" charset="0"/>
                      </a:rPr>
                      <m:t>t</m:t>
                    </m:r>
                    <m:r>
                      <m:rPr>
                        <m:nor/>
                      </m:rPr>
                      <a:rPr lang="en-US" dirty="0">
                        <a:latin typeface="Palatino Linotype" panose="02040502050505030304" pitchFamily="18" charset="0"/>
                      </a:rPr>
                      <m:t>)</m:t>
                    </m:r>
                    <m:r>
                      <m:rPr>
                        <m:nor/>
                      </m:rPr>
                      <a:rPr lang="en-US" dirty="0">
                        <a:latin typeface="Palatino Linotype" panose="02040502050505030304" pitchFamily="18" charset="0"/>
                      </a:rPr>
                      <m:t>exp</m:t>
                    </m:r>
                    <m:r>
                      <m:rPr>
                        <m:nor/>
                      </m:rPr>
                      <a:rPr lang="en-US" dirty="0">
                        <a:latin typeface="Palatino Linotype" panose="02040502050505030304" pitchFamily="18" charset="0"/>
                      </a:rPr>
                      <m:t>(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𝛽</m:t>
                    </m:r>
                    <m:r>
                      <m:rPr>
                        <m:nor/>
                      </m:rPr>
                      <a:rPr lang="en-US" dirty="0">
                        <a:latin typeface="Palatino Linotype" panose="02040502050505030304" pitchFamily="18" charset="0"/>
                      </a:rPr>
                      <m:t>’</m:t>
                    </m:r>
                    <m:r>
                      <a:rPr lang="en-US" i="1" dirty="0">
                        <a:latin typeface="Cambria Math"/>
                      </a:rPr>
                      <m:t>𝑍</m:t>
                    </m:r>
                    <m:r>
                      <a:rPr lang="en-US" i="1" dirty="0">
                        <a:latin typeface="Cambria Math"/>
                      </a:rPr>
                      <m:t>)</m:t>
                    </m:r>
                  </m:oMath>
                </a14:m>
                <a:endParaRPr lang="en-US" dirty="0">
                  <a:latin typeface="Palatino Linotype" panose="02040502050505030304" pitchFamily="18" charset="0"/>
                </a:endParaRPr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57200" y="2020823"/>
                <a:ext cx="8229600" cy="4339697"/>
              </a:xfrm>
              <a:blipFill rotWithShape="1">
                <a:blip r:embed="rId2"/>
                <a:stretch>
                  <a:fillRect l="-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01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2020823"/>
            <a:ext cx="8229600" cy="4339697"/>
          </a:xfrm>
        </p:spPr>
        <p:txBody>
          <a:bodyPr anchor="ctr">
            <a:normAutofit fontScale="92500"/>
          </a:bodyPr>
          <a:lstStyle/>
          <a:p>
            <a:pPr marL="342900" indent="-342900" algn="l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Palatino Linotype" panose="02040502050505030304" pitchFamily="18" charset="0"/>
              </a:rPr>
              <a:t>Model 1:</a:t>
            </a:r>
          </a:p>
          <a:p>
            <a:pPr marL="56515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latin typeface="Palatino Linotype" panose="02040502050505030304" pitchFamily="18" charset="0"/>
              </a:rPr>
              <a:t>Using raw values for Economic Effects, All variables not previously removed</a:t>
            </a:r>
          </a:p>
          <a:p>
            <a:pPr marL="56515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latin typeface="Palatino Linotype" panose="02040502050505030304" pitchFamily="18" charset="0"/>
              </a:rPr>
              <a:t>Scaling relevant numerical observations</a:t>
            </a:r>
          </a:p>
          <a:p>
            <a:pPr marL="342900" indent="-342900" algn="l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Palatino Linotype" panose="02040502050505030304" pitchFamily="18" charset="0"/>
              </a:rPr>
              <a:t>Model 2:</a:t>
            </a:r>
          </a:p>
          <a:p>
            <a:pPr marL="56515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latin typeface="Palatino Linotype" panose="02040502050505030304" pitchFamily="18" charset="0"/>
              </a:rPr>
              <a:t>Using Transformed Economic Effects – Difference between observation time and start of loan</a:t>
            </a:r>
          </a:p>
          <a:p>
            <a:pPr marL="342900" indent="-342900" algn="l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Palatino Linotype" panose="02040502050505030304" pitchFamily="18" charset="0"/>
              </a:rPr>
              <a:t>Model 3:</a:t>
            </a:r>
          </a:p>
          <a:p>
            <a:pPr marL="56515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latin typeface="Palatino Linotype" panose="02040502050505030304" pitchFamily="18" charset="0"/>
              </a:rPr>
              <a:t>Expansion of Model 2</a:t>
            </a:r>
          </a:p>
          <a:p>
            <a:pPr marL="56515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latin typeface="Palatino Linotype" panose="02040502050505030304" pitchFamily="18" charset="0"/>
              </a:rPr>
              <a:t>Use transformation of Interest, relative to Baseline Interest Rate at loan origination time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79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2020823"/>
            <a:ext cx="8229600" cy="4339697"/>
          </a:xfrm>
        </p:spPr>
        <p:txBody>
          <a:bodyPr anchor="ctr">
            <a:normAutofit/>
          </a:bodyPr>
          <a:lstStyle/>
          <a:p>
            <a:pPr marL="342900" indent="-342900" algn="l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Palatino Linotype" panose="02040502050505030304" pitchFamily="18" charset="0"/>
              </a:rPr>
              <a:t>Removed Variables From Model:</a:t>
            </a:r>
          </a:p>
          <a:p>
            <a:pPr marL="57785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latin typeface="Palatino Linotype" panose="02040502050505030304" pitchFamily="18" charset="0"/>
              </a:rPr>
              <a:t>First Time Home Buyer</a:t>
            </a:r>
          </a:p>
          <a:p>
            <a:pPr marL="57785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latin typeface="Palatino Linotype" panose="02040502050505030304" pitchFamily="18" charset="0"/>
              </a:rPr>
              <a:t>Housing Price Index – National</a:t>
            </a:r>
          </a:p>
          <a:p>
            <a:pPr marL="342900" indent="-342900" algn="l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Palatino Linotype" panose="02040502050505030304" pitchFamily="18" charset="0"/>
              </a:rPr>
              <a:t>Log Likelihood of Model 1 :  </a:t>
            </a:r>
            <a:r>
              <a:rPr lang="en-US" dirty="0">
                <a:latin typeface="Palatino Linotype" panose="02040502050505030304" pitchFamily="18" charset="0"/>
              </a:rPr>
              <a:t>-</a:t>
            </a:r>
            <a:r>
              <a:rPr lang="en-US" dirty="0" smtClean="0">
                <a:latin typeface="Palatino Linotype" panose="02040502050505030304" pitchFamily="18" charset="0"/>
              </a:rPr>
              <a:t>54126.54</a:t>
            </a:r>
          </a:p>
          <a:p>
            <a:pPr marL="342900" indent="-342900" algn="l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Palatino Linotype" panose="02040502050505030304" pitchFamily="18" charset="0"/>
              </a:rPr>
              <a:t>Dissatisfied with using raw economic indicators in model</a:t>
            </a:r>
          </a:p>
          <a:p>
            <a:pPr marL="57785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latin typeface="Palatino Linotype" panose="02040502050505030304" pitchFamily="18" charset="0"/>
              </a:rPr>
              <a:t>Search for Transformations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1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96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1 Coefficients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139901"/>
              </p:ext>
            </p:extLst>
          </p:nvPr>
        </p:nvGraphicFramePr>
        <p:xfrm>
          <a:off x="1295398" y="2057400"/>
          <a:ext cx="6858003" cy="4343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7802"/>
                <a:gridCol w="919842"/>
                <a:gridCol w="881743"/>
                <a:gridCol w="1012372"/>
                <a:gridCol w="914400"/>
                <a:gridCol w="898072"/>
                <a:gridCol w="783772"/>
              </a:tblGrid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Variable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Palatino Linotype" panose="02040502050505030304" pitchFamily="18" charset="0"/>
                        </a:rPr>
                        <a:t>coef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Palatino Linotype" panose="02040502050505030304" pitchFamily="18" charset="0"/>
                        </a:rPr>
                        <a:t>exp</a:t>
                      </a:r>
                      <a:r>
                        <a:rPr lang="en-US" sz="1400" b="1" u="none" strike="noStrike" dirty="0">
                          <a:effectLst/>
                          <a:latin typeface="Palatino Linotype" panose="02040502050505030304" pitchFamily="18" charset="0"/>
                        </a:rPr>
                        <a:t>(</a:t>
                      </a:r>
                      <a:r>
                        <a:rPr lang="en-US" sz="1400" b="1" u="none" strike="noStrike" dirty="0" err="1">
                          <a:effectLst/>
                          <a:latin typeface="Palatino Linotype" panose="02040502050505030304" pitchFamily="18" charset="0"/>
                        </a:rPr>
                        <a:t>coef</a:t>
                      </a:r>
                      <a:r>
                        <a:rPr lang="en-US" sz="1400" b="1" u="none" strike="noStrike" dirty="0">
                          <a:effectLst/>
                          <a:latin typeface="Palatino Linotype" panose="02040502050505030304" pitchFamily="18" charset="0"/>
                        </a:rPr>
                        <a:t>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Palatino Linotype" panose="02040502050505030304" pitchFamily="18" charset="0"/>
                        </a:rPr>
                        <a:t>se(</a:t>
                      </a:r>
                      <a:r>
                        <a:rPr lang="en-US" sz="1400" b="1" u="none" strike="noStrike" dirty="0" err="1">
                          <a:effectLst/>
                          <a:latin typeface="Palatino Linotype" panose="02040502050505030304" pitchFamily="18" charset="0"/>
                        </a:rPr>
                        <a:t>coef</a:t>
                      </a:r>
                      <a:r>
                        <a:rPr lang="en-US" sz="1400" b="1" u="none" strike="noStrike" dirty="0">
                          <a:effectLst/>
                          <a:latin typeface="Palatino Linotype" panose="02040502050505030304" pitchFamily="18" charset="0"/>
                        </a:rPr>
                        <a:t>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Palatino Linotype" panose="02040502050505030304" pitchFamily="18" charset="0"/>
                        </a:rPr>
                        <a:t>z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Palatino Linotype" panose="02040502050505030304" pitchFamily="18" charset="0"/>
                        </a:rPr>
                        <a:t>Pr</a:t>
                      </a:r>
                      <a:r>
                        <a:rPr lang="en-US" sz="1400" b="1" u="none" strike="noStrike" dirty="0">
                          <a:effectLst/>
                          <a:latin typeface="Palatino Linotype" panose="02040502050505030304" pitchFamily="18" charset="0"/>
                        </a:rPr>
                        <a:t>(&gt;|z|)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err="1">
                          <a:effectLst/>
                          <a:latin typeface="Palatino Linotype" panose="02040502050505030304" pitchFamily="18" charset="0"/>
                        </a:rPr>
                        <a:t>unemp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Palatino Linotype" panose="02040502050505030304" pitchFamily="18" charset="0"/>
                        </a:rPr>
                        <a:t>0.524181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Palatino Linotype" panose="02040502050505030304" pitchFamily="18" charset="0"/>
                        </a:rPr>
                        <a:t>1.6890745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Palatino Linotype" panose="02040502050505030304" pitchFamily="18" charset="0"/>
                        </a:rPr>
                        <a:t>0.0142829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Palatino Linotype" panose="02040502050505030304" pitchFamily="18" charset="0"/>
                        </a:rPr>
                        <a:t>36.7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Palatino Linotype" panose="02040502050505030304" pitchFamily="18" charset="0"/>
                        </a:rPr>
                        <a:t>&lt; 2e-16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Palatino Linotype" panose="02040502050505030304" pitchFamily="18" charset="0"/>
                        </a:rPr>
                        <a:t>***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err="1">
                          <a:effectLst/>
                          <a:latin typeface="Palatino Linotype" panose="02040502050505030304" pitchFamily="18" charset="0"/>
                        </a:rPr>
                        <a:t>hpistate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Palatino Linotype" panose="02040502050505030304" pitchFamily="18" charset="0"/>
                        </a:rPr>
                        <a:t>-0.00415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Palatino Linotype" panose="02040502050505030304" pitchFamily="18" charset="0"/>
                        </a:rPr>
                        <a:t>0.9958589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Palatino Linotype" panose="02040502050505030304" pitchFamily="18" charset="0"/>
                        </a:rPr>
                        <a:t>0.0006301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Palatino Linotype" panose="02040502050505030304" pitchFamily="18" charset="0"/>
                        </a:rPr>
                        <a:t>-6.585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Palatino Linotype" panose="02040502050505030304" pitchFamily="18" charset="0"/>
                        </a:rPr>
                        <a:t>4.54E-11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Palatino Linotype" panose="02040502050505030304" pitchFamily="18" charset="0"/>
                        </a:rPr>
                        <a:t>***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err="1">
                          <a:effectLst/>
                          <a:latin typeface="Palatino Linotype" panose="02040502050505030304" pitchFamily="18" charset="0"/>
                        </a:rPr>
                        <a:t>lfp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Palatino Linotype" panose="02040502050505030304" pitchFamily="18" charset="0"/>
                        </a:rPr>
                        <a:t>0.293656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Palatino Linotype" panose="02040502050505030304" pitchFamily="18" charset="0"/>
                        </a:rPr>
                        <a:t>1.3413226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Palatino Linotype" panose="02040502050505030304" pitchFamily="18" charset="0"/>
                        </a:rPr>
                        <a:t>0.026711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Palatino Linotype" panose="02040502050505030304" pitchFamily="18" charset="0"/>
                        </a:rPr>
                        <a:t>10.994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Palatino Linotype" panose="02040502050505030304" pitchFamily="18" charset="0"/>
                        </a:rPr>
                        <a:t>&lt; 2e-16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Palatino Linotype" panose="02040502050505030304" pitchFamily="18" charset="0"/>
                        </a:rPr>
                        <a:t>***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Palatino Linotype" panose="02040502050505030304" pitchFamily="18" charset="0"/>
                        </a:rPr>
                        <a:t>scale(interest)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Palatino Linotype" panose="02040502050505030304" pitchFamily="18" charset="0"/>
                        </a:rPr>
                        <a:t>0.305069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Palatino Linotype" panose="02040502050505030304" pitchFamily="18" charset="0"/>
                        </a:rPr>
                        <a:t>1.3567188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Palatino Linotype" panose="02040502050505030304" pitchFamily="18" charset="0"/>
                        </a:rPr>
                        <a:t>0.017394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Palatino Linotype" panose="02040502050505030304" pitchFamily="18" charset="0"/>
                        </a:rPr>
                        <a:t>17.539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Palatino Linotype" panose="02040502050505030304" pitchFamily="18" charset="0"/>
                        </a:rPr>
                        <a:t>&lt; 2e-16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Palatino Linotype" panose="02040502050505030304" pitchFamily="18" charset="0"/>
                        </a:rPr>
                        <a:t>***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Palatino Linotype" panose="02040502050505030304" pitchFamily="18" charset="0"/>
                        </a:rPr>
                        <a:t>scale(fico)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Palatino Linotype" panose="02040502050505030304" pitchFamily="18" charset="0"/>
                        </a:rPr>
                        <a:t>-0.56055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Palatino Linotype" panose="02040502050505030304" pitchFamily="18" charset="0"/>
                        </a:rPr>
                        <a:t>0.5708968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Palatino Linotype" panose="02040502050505030304" pitchFamily="18" charset="0"/>
                        </a:rPr>
                        <a:t>0.0138249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Palatino Linotype" panose="02040502050505030304" pitchFamily="18" charset="0"/>
                        </a:rPr>
                        <a:t>-40.546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Palatino Linotype" panose="02040502050505030304" pitchFamily="18" charset="0"/>
                        </a:rPr>
                        <a:t>&lt; 2e-16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Palatino Linotype" panose="02040502050505030304" pitchFamily="18" charset="0"/>
                        </a:rPr>
                        <a:t>***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err="1">
                          <a:effectLst/>
                          <a:latin typeface="Palatino Linotype" panose="02040502050505030304" pitchFamily="18" charset="0"/>
                        </a:rPr>
                        <a:t>unitcnt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Palatino Linotype" panose="02040502050505030304" pitchFamily="18" charset="0"/>
                        </a:rPr>
                        <a:t>0.184352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Palatino Linotype" panose="02040502050505030304" pitchFamily="18" charset="0"/>
                        </a:rPr>
                        <a:t>1.2024384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Palatino Linotype" panose="02040502050505030304" pitchFamily="18" charset="0"/>
                        </a:rPr>
                        <a:t>0.0572753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Palatino Linotype" panose="02040502050505030304" pitchFamily="18" charset="0"/>
                        </a:rPr>
                        <a:t>3.219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Palatino Linotype" panose="02040502050505030304" pitchFamily="18" charset="0"/>
                        </a:rPr>
                        <a:t>1.29E-03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Palatino Linotype" panose="02040502050505030304" pitchFamily="18" charset="0"/>
                        </a:rPr>
                        <a:t>**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err="1">
                          <a:effectLst/>
                          <a:latin typeface="Palatino Linotype" panose="02040502050505030304" pitchFamily="18" charset="0"/>
                        </a:rPr>
                        <a:t>multiborrow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Palatino Linotype" panose="02040502050505030304" pitchFamily="18" charset="0"/>
                        </a:rPr>
                        <a:t>-0.51017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Palatino Linotype" panose="02040502050505030304" pitchFamily="18" charset="0"/>
                        </a:rPr>
                        <a:t>0.6003934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Palatino Linotype" panose="02040502050505030304" pitchFamily="18" charset="0"/>
                        </a:rPr>
                        <a:t>0.0277866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Palatino Linotype" panose="02040502050505030304" pitchFamily="18" charset="0"/>
                        </a:rPr>
                        <a:t>-18.36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Palatino Linotype" panose="02040502050505030304" pitchFamily="18" charset="0"/>
                        </a:rPr>
                        <a:t>&lt; 2e-16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Palatino Linotype" panose="02040502050505030304" pitchFamily="18" charset="0"/>
                        </a:rPr>
                        <a:t>***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err="1">
                          <a:effectLst/>
                          <a:latin typeface="Palatino Linotype" panose="02040502050505030304" pitchFamily="18" charset="0"/>
                        </a:rPr>
                        <a:t>occupancyO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Palatino Linotype" panose="02040502050505030304" pitchFamily="18" charset="0"/>
                        </a:rPr>
                        <a:t>-0.14558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Palatino Linotype" panose="02040502050505030304" pitchFamily="18" charset="0"/>
                        </a:rPr>
                        <a:t>0.8645207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Palatino Linotype" panose="02040502050505030304" pitchFamily="18" charset="0"/>
                        </a:rPr>
                        <a:t>0.0646545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Palatino Linotype" panose="02040502050505030304" pitchFamily="18" charset="0"/>
                        </a:rPr>
                        <a:t>-2.252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Palatino Linotype" panose="02040502050505030304" pitchFamily="18" charset="0"/>
                        </a:rPr>
                        <a:t>2.43E-02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Palatino Linotype" panose="02040502050505030304" pitchFamily="18" charset="0"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err="1">
                          <a:effectLst/>
                          <a:latin typeface="Palatino Linotype" panose="02040502050505030304" pitchFamily="18" charset="0"/>
                        </a:rPr>
                        <a:t>occupancyS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Palatino Linotype" panose="02040502050505030304" pitchFamily="18" charset="0"/>
                        </a:rPr>
                        <a:t>0.04416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Palatino Linotype" panose="02040502050505030304" pitchFamily="18" charset="0"/>
                        </a:rPr>
                        <a:t>1.0451495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Palatino Linotype" panose="02040502050505030304" pitchFamily="18" charset="0"/>
                        </a:rPr>
                        <a:t>0.0997979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Palatino Linotype" panose="02040502050505030304" pitchFamily="18" charset="0"/>
                        </a:rPr>
                        <a:t>0.442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Palatino Linotype" panose="02040502050505030304" pitchFamily="18" charset="0"/>
                        </a:rPr>
                        <a:t>6.58E-01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Palatino Linotype" panose="02040502050505030304" pitchFamily="18" charset="0"/>
                        </a:rPr>
                        <a:t>scale(</a:t>
                      </a:r>
                      <a:r>
                        <a:rPr lang="en-US" sz="1200" b="1" u="none" strike="noStrike" dirty="0" err="1">
                          <a:effectLst/>
                          <a:latin typeface="Palatino Linotype" panose="02040502050505030304" pitchFamily="18" charset="0"/>
                        </a:rPr>
                        <a:t>cltv</a:t>
                      </a:r>
                      <a:r>
                        <a:rPr lang="en-US" sz="1200" b="1" u="none" strike="noStrike" dirty="0">
                          <a:effectLst/>
                          <a:latin typeface="Palatino Linotype" panose="02040502050505030304" pitchFamily="18" charset="0"/>
                        </a:rPr>
                        <a:t>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Palatino Linotype" panose="02040502050505030304" pitchFamily="18" charset="0"/>
                        </a:rPr>
                        <a:t>0.515745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Palatino Linotype" panose="02040502050505030304" pitchFamily="18" charset="0"/>
                        </a:rPr>
                        <a:t>1.6748863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Palatino Linotype" panose="02040502050505030304" pitchFamily="18" charset="0"/>
                        </a:rPr>
                        <a:t>0.0205802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Palatino Linotype" panose="02040502050505030304" pitchFamily="18" charset="0"/>
                        </a:rPr>
                        <a:t>25.06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Palatino Linotype" panose="02040502050505030304" pitchFamily="18" charset="0"/>
                        </a:rPr>
                        <a:t>&lt; 2e-16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Palatino Linotype" panose="02040502050505030304" pitchFamily="18" charset="0"/>
                        </a:rPr>
                        <a:t>***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Palatino Linotype" panose="02040502050505030304" pitchFamily="18" charset="0"/>
                        </a:rPr>
                        <a:t>scale(</a:t>
                      </a:r>
                      <a:r>
                        <a:rPr lang="en-US" sz="1200" b="1" u="none" strike="noStrike" dirty="0" err="1">
                          <a:effectLst/>
                          <a:latin typeface="Palatino Linotype" panose="02040502050505030304" pitchFamily="18" charset="0"/>
                        </a:rPr>
                        <a:t>dti</a:t>
                      </a:r>
                      <a:r>
                        <a:rPr lang="en-US" sz="1200" b="1" u="none" strike="noStrike" dirty="0">
                          <a:effectLst/>
                          <a:latin typeface="Palatino Linotype" panose="02040502050505030304" pitchFamily="18" charset="0"/>
                        </a:rPr>
                        <a:t>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Palatino Linotype" panose="02040502050505030304" pitchFamily="18" charset="0"/>
                        </a:rPr>
                        <a:t>0.276939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Palatino Linotype" panose="02040502050505030304" pitchFamily="18" charset="0"/>
                        </a:rPr>
                        <a:t>1.3190859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Palatino Linotype" panose="02040502050505030304" pitchFamily="18" charset="0"/>
                        </a:rPr>
                        <a:t>0.0143175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Palatino Linotype" panose="02040502050505030304" pitchFamily="18" charset="0"/>
                        </a:rPr>
                        <a:t>19.343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Palatino Linotype" panose="02040502050505030304" pitchFamily="18" charset="0"/>
                        </a:rPr>
                        <a:t>&lt; 2e-16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Palatino Linotype" panose="02040502050505030304" pitchFamily="18" charset="0"/>
                        </a:rPr>
                        <a:t>***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Palatino Linotype" panose="02040502050505030304" pitchFamily="18" charset="0"/>
                        </a:rPr>
                        <a:t>retail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Palatino Linotype" panose="02040502050505030304" pitchFamily="18" charset="0"/>
                        </a:rPr>
                        <a:t>-0.24033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Palatino Linotype" panose="02040502050505030304" pitchFamily="18" charset="0"/>
                        </a:rPr>
                        <a:t>0.786366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Palatino Linotype" panose="02040502050505030304" pitchFamily="18" charset="0"/>
                        </a:rPr>
                        <a:t>0.0293844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Palatino Linotype" panose="02040502050505030304" pitchFamily="18" charset="0"/>
                        </a:rPr>
                        <a:t>-8.179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Palatino Linotype" panose="02040502050505030304" pitchFamily="18" charset="0"/>
                        </a:rPr>
                        <a:t>3.33E-16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Palatino Linotype" panose="02040502050505030304" pitchFamily="18" charset="0"/>
                        </a:rPr>
                        <a:t>***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err="1">
                          <a:effectLst/>
                          <a:latin typeface="Palatino Linotype" panose="02040502050505030304" pitchFamily="18" charset="0"/>
                        </a:rPr>
                        <a:t>refic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Palatino Linotype" panose="02040502050505030304" pitchFamily="18" charset="0"/>
                        </a:rPr>
                        <a:t>0.744363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Palatino Linotype" panose="02040502050505030304" pitchFamily="18" charset="0"/>
                        </a:rPr>
                        <a:t>2.105099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Palatino Linotype" panose="02040502050505030304" pitchFamily="18" charset="0"/>
                        </a:rPr>
                        <a:t>0.0357795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Palatino Linotype" panose="02040502050505030304" pitchFamily="18" charset="0"/>
                        </a:rPr>
                        <a:t>20.804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Palatino Linotype" panose="02040502050505030304" pitchFamily="18" charset="0"/>
                        </a:rPr>
                        <a:t>&lt; 2e-16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Palatino Linotype" panose="02040502050505030304" pitchFamily="18" charset="0"/>
                        </a:rPr>
                        <a:t>***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err="1">
                          <a:effectLst/>
                          <a:latin typeface="Palatino Linotype" panose="02040502050505030304" pitchFamily="18" charset="0"/>
                        </a:rPr>
                        <a:t>refin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Palatino Linotype" panose="02040502050505030304" pitchFamily="18" charset="0"/>
                        </a:rPr>
                        <a:t>0.37807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Palatino Linotype" panose="02040502050505030304" pitchFamily="18" charset="0"/>
                        </a:rPr>
                        <a:t>1.4594652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Palatino Linotype" panose="02040502050505030304" pitchFamily="18" charset="0"/>
                        </a:rPr>
                        <a:t>0.0372376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Palatino Linotype" panose="02040502050505030304" pitchFamily="18" charset="0"/>
                        </a:rPr>
                        <a:t>10.153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Palatino Linotype" panose="02040502050505030304" pitchFamily="18" charset="0"/>
                        </a:rPr>
                        <a:t>&lt; 2e-16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Palatino Linotype" panose="02040502050505030304" pitchFamily="18" charset="0"/>
                        </a:rPr>
                        <a:t>***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814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2020823"/>
            <a:ext cx="8229600" cy="4339697"/>
          </a:xfrm>
        </p:spPr>
        <p:txBody>
          <a:bodyPr anchor="ctr">
            <a:normAutofit fontScale="92500" lnSpcReduction="10000"/>
          </a:bodyPr>
          <a:lstStyle/>
          <a:p>
            <a:pPr marL="342900" indent="-342900" algn="l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Palatino Linotype" panose="02040502050505030304" pitchFamily="18" charset="0"/>
              </a:rPr>
              <a:t>Removed Variables From Model:</a:t>
            </a:r>
          </a:p>
          <a:p>
            <a:pPr marL="57785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latin typeface="Palatino Linotype" panose="02040502050505030304" pitchFamily="18" charset="0"/>
              </a:rPr>
              <a:t>Left HPI-National (and differenced) out of model</a:t>
            </a:r>
          </a:p>
          <a:p>
            <a:pPr marL="57785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latin typeface="Palatino Linotype" panose="02040502050505030304" pitchFamily="18" charset="0"/>
              </a:rPr>
              <a:t>Left other removed variables out of model</a:t>
            </a:r>
          </a:p>
          <a:p>
            <a:pPr marL="57785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latin typeface="Palatino Linotype" panose="02040502050505030304" pitchFamily="18" charset="0"/>
              </a:rPr>
              <a:t>Changed all Economic Indicators to Difference Indicators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Palatino Linotype" panose="02040502050505030304" pitchFamily="18" charset="0"/>
              </a:rPr>
              <a:t>Change since start of loan</a:t>
            </a:r>
          </a:p>
          <a:p>
            <a:pPr marL="342900" indent="-342900" algn="l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Palatino Linotype" panose="02040502050505030304" pitchFamily="18" charset="0"/>
              </a:rPr>
              <a:t>Log Likelihood of Model 2 :  -53436.84</a:t>
            </a:r>
          </a:p>
          <a:p>
            <a:pPr marL="577850" lvl="1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Palatino Linotype" panose="02040502050505030304" pitchFamily="18" charset="0"/>
              </a:rPr>
              <a:t>Fit improved significantly, Interpretability Improved</a:t>
            </a:r>
          </a:p>
          <a:p>
            <a:pPr marL="342900" indent="-342900" algn="l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Palatino Linotype" panose="02040502050505030304" pitchFamily="18" charset="0"/>
              </a:rPr>
              <a:t>Interest Violates Proportional Hazards Assumption</a:t>
            </a:r>
          </a:p>
          <a:p>
            <a:pPr marL="57785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latin typeface="Palatino Linotype" panose="02040502050505030304" pitchFamily="18" charset="0"/>
              </a:rPr>
              <a:t>Interest rate declared at start of loan</a:t>
            </a:r>
          </a:p>
          <a:p>
            <a:pPr marL="57785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latin typeface="Palatino Linotype" panose="02040502050505030304" pitchFamily="18" charset="0"/>
              </a:rPr>
              <a:t>Related to prevailing interest rate at the time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2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04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2 Coefficients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9185488"/>
              </p:ext>
            </p:extLst>
          </p:nvPr>
        </p:nvGraphicFramePr>
        <p:xfrm>
          <a:off x="1295398" y="2057400"/>
          <a:ext cx="6858003" cy="4343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7802"/>
                <a:gridCol w="919842"/>
                <a:gridCol w="881743"/>
                <a:gridCol w="1012372"/>
                <a:gridCol w="914400"/>
                <a:gridCol w="898072"/>
                <a:gridCol w="783772"/>
              </a:tblGrid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Variable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coef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exp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(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coef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se(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coef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z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Pr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(&gt;|z|)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unempdiff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0.300844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1.350999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0.012682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23.723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&lt; 2e-16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***</a:t>
                      </a:r>
                    </a:p>
                  </a:txBody>
                  <a:tcPr marL="9525" marR="9525" marT="9525" marB="0" anchor="ctr"/>
                </a:tc>
              </a:tr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hpistatediff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-0.01851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0.981661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0.000463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-39.968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&lt; 2e-16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***</a:t>
                      </a:r>
                    </a:p>
                  </a:txBody>
                  <a:tcPr marL="9525" marR="9525" marT="9525" marB="0" anchor="ctr"/>
                </a:tc>
              </a:tr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lfpdiff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0.379536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1.461607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0.027803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13.651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&lt; 2e-16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***</a:t>
                      </a:r>
                    </a:p>
                  </a:txBody>
                  <a:tcPr marL="9525" marR="9525" marT="9525" marB="0" anchor="ctr"/>
                </a:tc>
              </a:tr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scale(interest)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0.273092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1.314021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0.01703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16.036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&lt; 2e-16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***</a:t>
                      </a:r>
                    </a:p>
                  </a:txBody>
                  <a:tcPr marL="9525" marR="9525" marT="9525" marB="0" anchor="ctr"/>
                </a:tc>
              </a:tr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scale(fico)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-0.54816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0.578011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0.01388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-39.494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&lt; 2e-16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***</a:t>
                      </a:r>
                    </a:p>
                  </a:txBody>
                  <a:tcPr marL="9525" marR="9525" marT="9525" marB="0" anchor="ctr"/>
                </a:tc>
              </a:tr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unitcnt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0.227935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1.256004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0.056077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4.065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4.81E-05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***</a:t>
                      </a:r>
                    </a:p>
                  </a:txBody>
                  <a:tcPr marL="9525" marR="9525" marT="9525" marB="0" anchor="ctr"/>
                </a:tc>
              </a:tr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multiborrow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-0.51469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0.597687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0.02773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-18.561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&lt; 2e-16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***</a:t>
                      </a:r>
                    </a:p>
                  </a:txBody>
                  <a:tcPr marL="9525" marR="9525" marT="9525" marB="0" anchor="ctr"/>
                </a:tc>
              </a:tr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occupancyO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-0.25383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0.775822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0.064432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-3.94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8.16E-05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***</a:t>
                      </a:r>
                    </a:p>
                  </a:txBody>
                  <a:tcPr marL="9525" marR="9525" marT="9525" marB="0" anchor="ctr"/>
                </a:tc>
              </a:tr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occupancyS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-0.17944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0.835737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0.099925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-1.796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0.0725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.</a:t>
                      </a:r>
                    </a:p>
                  </a:txBody>
                  <a:tcPr marL="9525" marR="9525" marT="9525" marB="0" anchor="ctr"/>
                </a:tc>
              </a:tr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scale(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cltv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0.599384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1.820996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0.020668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29.001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&lt; 2e-16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***</a:t>
                      </a:r>
                    </a:p>
                  </a:txBody>
                  <a:tcPr marL="9525" marR="9525" marT="9525" marB="0" anchor="ctr"/>
                </a:tc>
              </a:tr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scale(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dti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0.234972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1.264873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0.014301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16.43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&lt; 2e-16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***</a:t>
                      </a:r>
                    </a:p>
                  </a:txBody>
                  <a:tcPr marL="9525" marR="9525" marT="9525" marB="0" anchor="ctr"/>
                </a:tc>
              </a:tr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retail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-0.20195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0.81714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0.029333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-6.885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5.79E-12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***</a:t>
                      </a:r>
                    </a:p>
                  </a:txBody>
                  <a:tcPr marL="9525" marR="9525" marT="9525" marB="0" anchor="ctr"/>
                </a:tc>
              </a:tr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refic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0.615927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1.851372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0.036428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16.908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&lt; 2e-16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***</a:t>
                      </a:r>
                    </a:p>
                  </a:txBody>
                  <a:tcPr marL="9525" marR="9525" marT="9525" marB="0" anchor="ctr"/>
                </a:tc>
              </a:tr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refin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0.517253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1.677413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0.03739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13.834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&lt; 2e-16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***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38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13568" y="1600200"/>
            <a:ext cx="8229600" cy="1027177"/>
          </a:xfrm>
        </p:spPr>
        <p:txBody>
          <a:bodyPr anchor="ctr">
            <a:normAutofit/>
          </a:bodyPr>
          <a:lstStyle/>
          <a:p>
            <a:pPr marL="342900" indent="-342900" algn="l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Palatino Linotype" panose="02040502050505030304" pitchFamily="18" charset="0"/>
              </a:rPr>
              <a:t>Multiple Borrowers flag, Retail Channel flag also violate PH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2 Results (Cont.)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6531" y="2819400"/>
            <a:ext cx="6543675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606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2020823"/>
            <a:ext cx="8229600" cy="4339697"/>
          </a:xfrm>
        </p:spPr>
        <p:txBody>
          <a:bodyPr anchor="ctr">
            <a:normAutofit/>
          </a:bodyPr>
          <a:lstStyle/>
          <a:p>
            <a:pPr marL="342900" indent="-342900" algn="l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Palatino Linotype" panose="02040502050505030304" pitchFamily="18" charset="0"/>
              </a:rPr>
              <a:t>Removed Occupancy Status from Model</a:t>
            </a:r>
          </a:p>
          <a:p>
            <a:pPr marL="342900" indent="-342900" algn="l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Palatino Linotype" panose="02040502050505030304" pitchFamily="18" charset="0"/>
              </a:rPr>
              <a:t>Stratified on Multiple Borrowers, Retail Channel flags</a:t>
            </a:r>
          </a:p>
          <a:p>
            <a:pPr marL="342900" indent="-342900" algn="l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Palatino Linotype" panose="02040502050505030304" pitchFamily="18" charset="0"/>
              </a:rPr>
              <a:t>Difference of Interest Rate (Personal – Prevailing) improves fit and interpretability</a:t>
            </a:r>
          </a:p>
          <a:p>
            <a:pPr marL="57785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latin typeface="Palatino Linotype" panose="02040502050505030304" pitchFamily="18" charset="0"/>
              </a:rPr>
              <a:t>Does not violate proportional hazards assumption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</a:t>
            </a:r>
            <a:r>
              <a:rPr lang="en-US" dirty="0"/>
              <a:t>3</a:t>
            </a:r>
            <a:r>
              <a:rPr lang="en-US" dirty="0" smtClean="0"/>
              <a:t>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53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 anchor="ctr"/>
          <a:lstStyle/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v"/>
              <a:tabLst>
                <a:tab pos="574675" algn="l"/>
              </a:tabLst>
            </a:pPr>
            <a:r>
              <a:rPr lang="en-US" dirty="0" smtClean="0">
                <a:latin typeface="Palatino Linotype" panose="02040502050505030304" pitchFamily="18" charset="0"/>
              </a:rPr>
              <a:t>Mortgages</a:t>
            </a:r>
            <a:r>
              <a:rPr lang="en-US" dirty="0">
                <a:latin typeface="Palatino Linotype" panose="02040502050505030304" pitchFamily="18" charset="0"/>
              </a:rPr>
              <a:t> </a:t>
            </a:r>
            <a:r>
              <a:rPr lang="en-US" dirty="0" smtClean="0">
                <a:latin typeface="Palatino Linotype" panose="02040502050505030304" pitchFamily="18" charset="0"/>
              </a:rPr>
              <a:t>– Loans made using a property as collateral</a:t>
            </a:r>
          </a:p>
          <a:p>
            <a:pPr marL="577850" lvl="1" indent="-342900" algn="l">
              <a:buFont typeface="Arial" panose="020B0604020202020204" pitchFamily="34" charset="0"/>
              <a:buChar char="•"/>
              <a:tabLst>
                <a:tab pos="574675" algn="l"/>
              </a:tabLst>
            </a:pPr>
            <a:r>
              <a:rPr lang="en-US" dirty="0" smtClean="0">
                <a:latin typeface="Palatino Linotype" panose="02040502050505030304" pitchFamily="18" charset="0"/>
              </a:rPr>
              <a:t>Fixed Rate – The Interest Rate can not change over time</a:t>
            </a:r>
          </a:p>
          <a:p>
            <a:pPr marL="577850" lvl="1" indent="-342900" algn="l">
              <a:buFont typeface="Arial" panose="020B0604020202020204" pitchFamily="34" charset="0"/>
              <a:buChar char="•"/>
              <a:tabLst>
                <a:tab pos="574675" algn="l"/>
              </a:tabLst>
            </a:pPr>
            <a:r>
              <a:rPr lang="en-US" dirty="0" smtClean="0">
                <a:latin typeface="Palatino Linotype" panose="02040502050505030304" pitchFamily="18" charset="0"/>
              </a:rPr>
              <a:t>Adjustable Rate – The Interest Rate can change over time</a:t>
            </a:r>
          </a:p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v"/>
              <a:tabLst>
                <a:tab pos="574675" algn="l"/>
              </a:tabLst>
            </a:pPr>
            <a:r>
              <a:rPr lang="en-US" dirty="0" smtClean="0">
                <a:latin typeface="Palatino Linotype" panose="02040502050505030304" pitchFamily="18" charset="0"/>
              </a:rPr>
              <a:t>Foreclosure – The Credit Backer repossesses the house</a:t>
            </a:r>
          </a:p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v"/>
              <a:tabLst>
                <a:tab pos="574675" algn="l"/>
              </a:tabLst>
            </a:pPr>
            <a:r>
              <a:rPr lang="en-US" dirty="0" smtClean="0">
                <a:latin typeface="Palatino Linotype" panose="02040502050505030304" pitchFamily="18" charset="0"/>
              </a:rPr>
              <a:t>Problems</a:t>
            </a:r>
          </a:p>
          <a:p>
            <a:pPr marL="577850" lvl="1" indent="-342900" algn="l">
              <a:buFont typeface="Arial" panose="020B0604020202020204" pitchFamily="34" charset="0"/>
              <a:buChar char="•"/>
              <a:tabLst>
                <a:tab pos="574675" algn="l"/>
              </a:tabLst>
            </a:pPr>
            <a:r>
              <a:rPr lang="en-US" dirty="0" smtClean="0">
                <a:latin typeface="Palatino Linotype" panose="02040502050505030304" pitchFamily="18" charset="0"/>
              </a:rPr>
              <a:t>Heavily affected by Economy</a:t>
            </a:r>
          </a:p>
          <a:p>
            <a:pPr marL="577850" lvl="1" indent="-342900" algn="l">
              <a:buFont typeface="Arial" panose="020B0604020202020204" pitchFamily="34" charset="0"/>
              <a:buChar char="•"/>
              <a:tabLst>
                <a:tab pos="574675" algn="l"/>
              </a:tabLst>
            </a:pPr>
            <a:r>
              <a:rPr lang="en-US" dirty="0" smtClean="0">
                <a:latin typeface="Palatino Linotype" panose="02040502050505030304" pitchFamily="18" charset="0"/>
              </a:rPr>
              <a:t>Confounding effects If we want to generalize to other time periods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9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</a:t>
            </a:r>
            <a:r>
              <a:rPr lang="en-US" dirty="0"/>
              <a:t> </a:t>
            </a:r>
            <a:r>
              <a:rPr lang="en-US" dirty="0" smtClean="0"/>
              <a:t>3 Coefficients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9542997"/>
              </p:ext>
            </p:extLst>
          </p:nvPr>
        </p:nvGraphicFramePr>
        <p:xfrm>
          <a:off x="1295400" y="2514600"/>
          <a:ext cx="6858003" cy="3185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7802"/>
                <a:gridCol w="919842"/>
                <a:gridCol w="881743"/>
                <a:gridCol w="1012372"/>
                <a:gridCol w="914400"/>
                <a:gridCol w="898072"/>
                <a:gridCol w="783772"/>
              </a:tblGrid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Variable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coef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exp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(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coef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se(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coef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z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Pr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(&gt;|z|)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unempdiff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0.323778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1.38234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0.012352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26.212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&lt; 2e-16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***</a:t>
                      </a:r>
                    </a:p>
                  </a:txBody>
                  <a:tcPr marL="9525" marR="9525" marT="9525" marB="0" anchor="ctr"/>
                </a:tc>
              </a:tr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hpistatediff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-0.01805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0.982115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0.000465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-38.857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&lt; 2e-16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***</a:t>
                      </a:r>
                    </a:p>
                  </a:txBody>
                  <a:tcPr marL="9525" marR="9525" marT="9525" marB="0" anchor="ctr"/>
                </a:tc>
              </a:tr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lfpdiff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0.422498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1.525769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0.027256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15.501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&lt; 2e-16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***</a:t>
                      </a:r>
                    </a:p>
                  </a:txBody>
                  <a:tcPr marL="9525" marR="9525" marT="9525" marB="0" anchor="ctr"/>
                </a:tc>
              </a:tr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scale(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intdiff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0.280551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1.323859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0.01315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21.336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&lt; 2e-16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***</a:t>
                      </a:r>
                    </a:p>
                  </a:txBody>
                  <a:tcPr marL="9525" marR="9525" marT="9525" marB="0" anchor="ctr"/>
                </a:tc>
              </a:tr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scale(fico)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-0.52941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0.588955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0.013731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-38.557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&lt; 2e-16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***</a:t>
                      </a:r>
                    </a:p>
                  </a:txBody>
                  <a:tcPr marL="9525" marR="9525" marT="9525" marB="0" anchor="ctr"/>
                </a:tc>
              </a:tr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unitcnt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0.236214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1.266445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0.054269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4.353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1.35E-05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***</a:t>
                      </a:r>
                    </a:p>
                  </a:txBody>
                  <a:tcPr marL="9525" marR="9525" marT="9525" marB="0" anchor="ctr"/>
                </a:tc>
              </a:tr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scale(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cltv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0.567403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1.763681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0.020389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27.829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&lt; 2e-16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***</a:t>
                      </a:r>
                    </a:p>
                  </a:txBody>
                  <a:tcPr marL="9525" marR="9525" marT="9525" marB="0" anchor="ctr"/>
                </a:tc>
              </a:tr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scale(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dti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0.222919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1.24972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0.014263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15.63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&lt; 2e-16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***</a:t>
                      </a:r>
                    </a:p>
                  </a:txBody>
                  <a:tcPr marL="9525" marR="9525" marT="9525" marB="0" anchor="ctr"/>
                </a:tc>
              </a:tr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refic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0.566277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1.761697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0.03608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15.695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&lt; 2e-16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***</a:t>
                      </a:r>
                    </a:p>
                  </a:txBody>
                  <a:tcPr marL="9525" marR="9525" marT="9525" marB="0" anchor="ctr"/>
                </a:tc>
              </a:tr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refin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0.47209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1.603342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0.037204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12.689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&lt; 2e-16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***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859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2020823"/>
            <a:ext cx="8229600" cy="1636777"/>
          </a:xfrm>
        </p:spPr>
        <p:txBody>
          <a:bodyPr anchor="ctr">
            <a:normAutofit/>
          </a:bodyPr>
          <a:lstStyle/>
          <a:p>
            <a:pPr marL="342900" indent="-342900" algn="l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Palatino Linotype" panose="02040502050505030304" pitchFamily="18" charset="0"/>
              </a:rPr>
              <a:t>Training and Validation sets both ~1% of source data</a:t>
            </a:r>
          </a:p>
          <a:p>
            <a:pPr marL="342900" indent="-342900" algn="l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Palatino Linotype" panose="02040502050505030304" pitchFamily="18" charset="0"/>
              </a:rPr>
              <a:t>Method:  Build Model 3 with both sets – Compare Coefficients</a:t>
            </a:r>
          </a:p>
          <a:p>
            <a:pPr marL="577850" lvl="1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Palatino Linotype" panose="02040502050505030304" pitchFamily="18" charset="0"/>
              </a:rPr>
              <a:t>Table shown is Relative change – As a Percentage of Original Coefficient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Validation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517045"/>
              </p:ext>
            </p:extLst>
          </p:nvPr>
        </p:nvGraphicFramePr>
        <p:xfrm>
          <a:off x="1447800" y="4038600"/>
          <a:ext cx="6324600" cy="21358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4920"/>
                <a:gridCol w="1264920"/>
                <a:gridCol w="1264920"/>
                <a:gridCol w="1264920"/>
                <a:gridCol w="1264920"/>
              </a:tblGrid>
              <a:tr h="609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Palatino Linotype" panose="02040502050505030304" pitchFamily="18" charset="0"/>
                        </a:rPr>
                        <a:t>unempdiff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Palatino Linotype" panose="02040502050505030304" pitchFamily="18" charset="0"/>
                        </a:rPr>
                        <a:t>hpistatediff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Palatino Linotype" panose="02040502050505030304" pitchFamily="18" charset="0"/>
                        </a:rPr>
                        <a:t>lfpdiff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Palatino Linotype" panose="02040502050505030304" pitchFamily="18" charset="0"/>
                        </a:rPr>
                        <a:t>scale(</a:t>
                      </a:r>
                      <a:r>
                        <a:rPr lang="en-US" sz="1400" b="1" u="none" strike="noStrike" dirty="0" err="1">
                          <a:effectLst/>
                          <a:latin typeface="Palatino Linotype" panose="02040502050505030304" pitchFamily="18" charset="0"/>
                        </a:rPr>
                        <a:t>intdiff</a:t>
                      </a:r>
                      <a:r>
                        <a:rPr lang="en-US" sz="1400" b="1" u="none" strike="noStrike" dirty="0">
                          <a:effectLst/>
                          <a:latin typeface="Palatino Linotype" panose="02040502050505030304" pitchFamily="18" charset="0"/>
                        </a:rPr>
                        <a:t>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Palatino Linotype" panose="02040502050505030304" pitchFamily="18" charset="0"/>
                        </a:rPr>
                        <a:t>scale(fico)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594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Palatino Linotype" panose="02040502050505030304" pitchFamily="18" charset="0"/>
                        </a:rPr>
                        <a:t>0.088228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Palatino Linotype" panose="02040502050505030304" pitchFamily="18" charset="0"/>
                        </a:rPr>
                        <a:t>0.069906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Palatino Linotype" panose="02040502050505030304" pitchFamily="18" charset="0"/>
                        </a:rPr>
                        <a:t>0.098183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Palatino Linotype" panose="02040502050505030304" pitchFamily="18" charset="0"/>
                        </a:rPr>
                        <a:t>0.040799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Palatino Linotype" panose="02040502050505030304" pitchFamily="18" charset="0"/>
                        </a:rPr>
                        <a:t>0.024128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073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Palatino Linotype" panose="02040502050505030304" pitchFamily="18" charset="0"/>
                        </a:rPr>
                        <a:t>unitcnt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Palatino Linotype" panose="02040502050505030304" pitchFamily="18" charset="0"/>
                        </a:rPr>
                        <a:t>scale(</a:t>
                      </a:r>
                      <a:r>
                        <a:rPr lang="en-US" sz="1400" b="1" u="none" strike="noStrike" dirty="0" err="1">
                          <a:effectLst/>
                          <a:latin typeface="Palatino Linotype" panose="02040502050505030304" pitchFamily="18" charset="0"/>
                        </a:rPr>
                        <a:t>cltv</a:t>
                      </a:r>
                      <a:r>
                        <a:rPr lang="en-US" sz="1400" b="1" u="none" strike="noStrike" dirty="0">
                          <a:effectLst/>
                          <a:latin typeface="Palatino Linotype" panose="02040502050505030304" pitchFamily="18" charset="0"/>
                        </a:rPr>
                        <a:t>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Palatino Linotype" panose="02040502050505030304" pitchFamily="18" charset="0"/>
                        </a:rPr>
                        <a:t>scale(</a:t>
                      </a:r>
                      <a:r>
                        <a:rPr lang="en-US" sz="1400" b="1" u="none" strike="noStrike" dirty="0" err="1">
                          <a:effectLst/>
                          <a:latin typeface="Palatino Linotype" panose="02040502050505030304" pitchFamily="18" charset="0"/>
                        </a:rPr>
                        <a:t>dti</a:t>
                      </a:r>
                      <a:r>
                        <a:rPr lang="en-US" sz="1400" b="1" u="none" strike="noStrike" dirty="0">
                          <a:effectLst/>
                          <a:latin typeface="Palatino Linotype" panose="02040502050505030304" pitchFamily="18" charset="0"/>
                        </a:rPr>
                        <a:t>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Palatino Linotype" panose="02040502050505030304" pitchFamily="18" charset="0"/>
                        </a:rPr>
                        <a:t>refic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Palatino Linotype" panose="02040502050505030304" pitchFamily="18" charset="0"/>
                        </a:rPr>
                        <a:t>refin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594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991F1F"/>
                          </a:solidFill>
                          <a:effectLst/>
                          <a:latin typeface="Palatino Linotype" panose="02040502050505030304" pitchFamily="18" charset="0"/>
                        </a:rPr>
                        <a:t>0.550037</a:t>
                      </a:r>
                      <a:endParaRPr lang="en-US" sz="1400" b="0" i="0" u="none" strike="noStrike" dirty="0">
                        <a:solidFill>
                          <a:srgbClr val="991F1F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Palatino Linotype" panose="02040502050505030304" pitchFamily="18" charset="0"/>
                        </a:rPr>
                        <a:t>0.034792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Palatino Linotype" panose="02040502050505030304" pitchFamily="18" charset="0"/>
                        </a:rPr>
                        <a:t>0.04351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Palatino Linotype" panose="02040502050505030304" pitchFamily="18" charset="0"/>
                        </a:rPr>
                        <a:t>0.143707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Palatino Linotype" panose="02040502050505030304" pitchFamily="18" charset="0"/>
                        </a:rPr>
                        <a:t>0.144343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813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2020823"/>
            <a:ext cx="8229600" cy="4339697"/>
          </a:xfrm>
        </p:spPr>
        <p:txBody>
          <a:bodyPr anchor="ctr">
            <a:normAutofit/>
          </a:bodyPr>
          <a:lstStyle/>
          <a:p>
            <a:pPr marL="342900" indent="-342900" algn="l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Palatino Linotype" panose="02040502050505030304" pitchFamily="18" charset="0"/>
              </a:rPr>
              <a:t>Removed Unit Count from Model</a:t>
            </a:r>
          </a:p>
          <a:p>
            <a:pPr marL="342900" indent="-342900" algn="l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Palatino Linotype" panose="02040502050505030304" pitchFamily="18" charset="0"/>
              </a:rPr>
              <a:t>Based Coefficient Estimates on Combined Dataset</a:t>
            </a:r>
          </a:p>
          <a:p>
            <a:pPr marL="460375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latin typeface="Palatino Linotype" panose="02040502050505030304" pitchFamily="18" charset="0"/>
              </a:rPr>
              <a:t>Training and Validation</a:t>
            </a:r>
          </a:p>
          <a:p>
            <a:pPr marL="460375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latin typeface="Palatino Linotype" panose="02040502050505030304" pitchFamily="18" charset="0"/>
              </a:rPr>
              <a:t>2% of data available</a:t>
            </a:r>
          </a:p>
          <a:p>
            <a:pPr marL="342900" indent="-342900" algn="l">
              <a:lnSpc>
                <a:spcPct val="160000"/>
              </a:lnSpc>
              <a:buFont typeface="Wingdings" panose="05000000000000000000" pitchFamily="2" charset="2"/>
              <a:buChar char="v"/>
            </a:pPr>
            <a:endParaRPr lang="en-US" dirty="0" smtClean="0">
              <a:latin typeface="Palatino Linotype" panose="0204050205050503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Model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97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Model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361975"/>
              </p:ext>
            </p:extLst>
          </p:nvPr>
        </p:nvGraphicFramePr>
        <p:xfrm>
          <a:off x="1295400" y="2514600"/>
          <a:ext cx="6858003" cy="2895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7802"/>
                <a:gridCol w="919842"/>
                <a:gridCol w="881743"/>
                <a:gridCol w="1012372"/>
                <a:gridCol w="914400"/>
                <a:gridCol w="898072"/>
                <a:gridCol w="783772"/>
              </a:tblGrid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Variable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coef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(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coef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se(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coef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z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Pr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(&gt;|z|)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unempdiff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0.313525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1.36824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0.008059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38.9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&lt;2e-16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***</a:t>
                      </a:r>
                    </a:p>
                  </a:txBody>
                  <a:tcPr marL="9525" marR="9525" marT="9525" marB="0" anchor="ctr"/>
                </a:tc>
              </a:tr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hpistatediff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-0.01847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0.981697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0.000308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-59.9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&lt;2e-16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***</a:t>
                      </a:r>
                    </a:p>
                  </a:txBody>
                  <a:tcPr marL="9525" marR="9525" marT="9525" marB="0" anchor="ctr"/>
                </a:tc>
              </a:tr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lfpdiff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0.404531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1.4986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0.017942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22.55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&lt;2e-16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***</a:t>
                      </a:r>
                    </a:p>
                  </a:txBody>
                  <a:tcPr marL="9525" marR="9525" marT="9525" marB="0" anchor="ctr"/>
                </a:tc>
              </a:tr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scale(intdiff)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0.294053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1.341856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0.00866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33.96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&lt;2e-16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***</a:t>
                      </a:r>
                    </a:p>
                  </a:txBody>
                  <a:tcPr marL="9525" marR="9525" marT="9525" marB="0" anchor="ctr"/>
                </a:tc>
              </a:tr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scale(fico)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-0.52491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0.59161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0.008981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-58.45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&lt;2e-16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***</a:t>
                      </a:r>
                    </a:p>
                  </a:txBody>
                  <a:tcPr marL="9525" marR="9525" marT="9525" marB="0" anchor="ctr"/>
                </a:tc>
              </a:tr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scale(cltv)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0.544898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1.724433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0.01301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4.19E+01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&lt;2e-16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***</a:t>
                      </a:r>
                    </a:p>
                  </a:txBody>
                  <a:tcPr marL="9525" marR="9525" marT="9525" marB="0" anchor="ctr"/>
                </a:tc>
              </a:tr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scale(dti)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0.237465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1.268031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0.009536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24.9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&lt;2e-16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***</a:t>
                      </a:r>
                    </a:p>
                  </a:txBody>
                  <a:tcPr marL="9525" marR="9525" marT="9525" marB="0" anchor="ctr"/>
                </a:tc>
              </a:tr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refic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0.50781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1.661648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0.023851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21.29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&lt;2e-16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***</a:t>
                      </a:r>
                    </a:p>
                  </a:txBody>
                  <a:tcPr marL="9525" marR="9525" marT="9525" marB="0" anchor="ctr"/>
                </a:tc>
              </a:tr>
              <a:tr h="289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refin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0.396258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1.486252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0.024131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16.42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&lt;2e-16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***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412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2020823"/>
            <a:ext cx="8229600" cy="4339697"/>
          </a:xfrm>
        </p:spPr>
        <p:txBody>
          <a:bodyPr anchor="ctr">
            <a:normAutofit/>
          </a:bodyPr>
          <a:lstStyle/>
          <a:p>
            <a:pPr marL="342900" indent="-342900" algn="l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Palatino Linotype" panose="02040502050505030304" pitchFamily="18" charset="0"/>
              </a:rPr>
              <a:t>CLTV – Combined Loan to Value </a:t>
            </a:r>
          </a:p>
          <a:p>
            <a:pPr marL="577850" lvl="1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Palatino Linotype" panose="02040502050505030304" pitchFamily="18" charset="0"/>
              </a:rPr>
              <a:t>Massive spike in CLTV at 80% - the cutoff between low CLTV and high CLTV for Freddie Mac – </a:t>
            </a:r>
            <a:r>
              <a:rPr lang="en-US" dirty="0" smtClean="0">
                <a:latin typeface="Palatino Linotype" panose="02040502050505030304" pitchFamily="18" charset="0"/>
              </a:rPr>
              <a:t>Investigate Reasons?</a:t>
            </a:r>
            <a:endParaRPr lang="en-US" dirty="0" smtClean="0">
              <a:latin typeface="Palatino Linotype" panose="02040502050505030304" pitchFamily="18" charset="0"/>
            </a:endParaRPr>
          </a:p>
          <a:p>
            <a:pPr marL="342900" indent="-342900" algn="l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Palatino Linotype" panose="02040502050505030304" pitchFamily="18" charset="0"/>
              </a:rPr>
              <a:t>More work to abstract away from Economic </a:t>
            </a:r>
            <a:r>
              <a:rPr lang="en-US" dirty="0" smtClean="0">
                <a:latin typeface="Palatino Linotype" panose="02040502050505030304" pitchFamily="18" charset="0"/>
              </a:rPr>
              <a:t>Indicators</a:t>
            </a:r>
          </a:p>
          <a:p>
            <a:pPr marL="57785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latin typeface="Palatino Linotype" panose="02040502050505030304" pitchFamily="18" charset="0"/>
              </a:rPr>
              <a:t>Interaction between Unemployment and LFPR?</a:t>
            </a:r>
            <a:endParaRPr lang="en-US" dirty="0" smtClean="0">
              <a:latin typeface="Palatino Linotype" panose="02040502050505030304" pitchFamily="18" charset="0"/>
            </a:endParaRPr>
          </a:p>
          <a:p>
            <a:pPr marL="342900" indent="-342900" algn="l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Palatino Linotype" panose="02040502050505030304" pitchFamily="18" charset="0"/>
              </a:rPr>
              <a:t>Build Models on time-limited subsets of data to attempt to predict future loan performance</a:t>
            </a:r>
          </a:p>
          <a:p>
            <a:pPr marL="342900" indent="-342900" algn="l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Palatino Linotype" panose="02040502050505030304" pitchFamily="18" charset="0"/>
              </a:rPr>
              <a:t>Build and Compare models on Cohorts within the data</a:t>
            </a:r>
          </a:p>
          <a:p>
            <a:pPr marL="342900" indent="-342900" algn="l">
              <a:lnSpc>
                <a:spcPct val="160000"/>
              </a:lnSpc>
              <a:buFont typeface="Wingdings" panose="05000000000000000000" pitchFamily="2" charset="2"/>
              <a:buChar char="v"/>
            </a:pPr>
            <a:endParaRPr lang="en-US" dirty="0" smtClean="0">
              <a:latin typeface="Palatino Linotype" panose="0204050205050503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36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 anchor="ctr">
            <a:normAutofit/>
          </a:bodyPr>
          <a:lstStyle/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Palatino Linotype" panose="02040502050505030304" pitchFamily="18" charset="0"/>
              </a:rPr>
              <a:t>Freddie Mac Single Loan Level Dataset</a:t>
            </a:r>
          </a:p>
          <a:p>
            <a:pPr marL="577850" lvl="1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alatino Linotype" panose="02040502050505030304" pitchFamily="18" charset="0"/>
              </a:rPr>
              <a:t>http://</a:t>
            </a:r>
            <a:r>
              <a:rPr lang="en-US" dirty="0" smtClean="0">
                <a:latin typeface="Palatino Linotype" panose="02040502050505030304" pitchFamily="18" charset="0"/>
              </a:rPr>
              <a:t>www.freddiemac.com/news/finance/sf_loanlevel_dataset.html</a:t>
            </a:r>
            <a:endParaRPr lang="en-US" dirty="0">
              <a:latin typeface="Palatino Linotype" panose="02040502050505030304" pitchFamily="18" charset="0"/>
            </a:endParaRPr>
          </a:p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Palatino Linotype" panose="02040502050505030304" pitchFamily="18" charset="0"/>
              </a:rPr>
              <a:t>Freddie Mac Mortgage Rate Dataset</a:t>
            </a:r>
          </a:p>
          <a:p>
            <a:pPr marL="577850" lvl="1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alatino Linotype" panose="02040502050505030304" pitchFamily="18" charset="0"/>
              </a:rPr>
              <a:t>http://www.freddiemac.com/pmms/pmms30.htm</a:t>
            </a:r>
            <a:endParaRPr lang="en-US" dirty="0" smtClean="0">
              <a:latin typeface="Palatino Linotype" panose="02040502050505030304" pitchFamily="18" charset="0"/>
            </a:endParaRPr>
          </a:p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Palatino Linotype" panose="02040502050505030304" pitchFamily="18" charset="0"/>
              </a:rPr>
              <a:t>Freddie Mac Housing Price Index Dataset</a:t>
            </a:r>
          </a:p>
          <a:p>
            <a:pPr marL="577850" lvl="1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alatino Linotype" panose="02040502050505030304" pitchFamily="18" charset="0"/>
              </a:rPr>
              <a:t>http://www.freddiemac.com/finance/fmhpi/</a:t>
            </a:r>
            <a:endParaRPr lang="en-US" dirty="0" smtClean="0">
              <a:latin typeface="Palatino Linotype" panose="02040502050505030304" pitchFamily="18" charset="0"/>
            </a:endParaRPr>
          </a:p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Palatino Linotype" panose="02040502050505030304" pitchFamily="18" charset="0"/>
              </a:rPr>
              <a:t>Bureau of Labor Statistics (LFP, Unemployment)</a:t>
            </a:r>
          </a:p>
          <a:p>
            <a:pPr marL="57785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http://www.bls.gov/data/</a:t>
            </a:r>
            <a:endParaRPr lang="en-US" dirty="0" smtClean="0">
              <a:latin typeface="Palatino Linotype" panose="0204050205050503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83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 anchor="ctr"/>
          <a:lstStyle/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Palatino Linotype" panose="02040502050505030304" pitchFamily="18" charset="0"/>
              </a:rPr>
              <a:t>30-year Fixed Rate Mortgages</a:t>
            </a:r>
          </a:p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Palatino Linotype" panose="02040502050505030304" pitchFamily="18" charset="0"/>
              </a:rPr>
              <a:t>Originating 1999 to 2012</a:t>
            </a:r>
          </a:p>
          <a:p>
            <a:pPr marL="57785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latin typeface="Palatino Linotype" panose="02040502050505030304" pitchFamily="18" charset="0"/>
              </a:rPr>
              <a:t>15,000,000 Mortgages in combined dataset</a:t>
            </a:r>
          </a:p>
          <a:p>
            <a:pPr marL="57785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latin typeface="Palatino Linotype" panose="02040502050505030304" pitchFamily="18" charset="0"/>
              </a:rPr>
              <a:t>Subsampled by 1% to get 150,000 observations</a:t>
            </a:r>
          </a:p>
          <a:p>
            <a:pPr marL="57785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latin typeface="Palatino Linotype" panose="02040502050505030304" pitchFamily="18" charset="0"/>
              </a:rPr>
              <a:t>~ 6000 Failures</a:t>
            </a:r>
          </a:p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Palatino Linotype" panose="02040502050505030304" pitchFamily="18" charset="0"/>
              </a:rPr>
              <a:t>Delinquency = Failure</a:t>
            </a:r>
          </a:p>
          <a:p>
            <a:pPr marL="57785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latin typeface="Palatino Linotype" panose="02040502050505030304" pitchFamily="18" charset="0"/>
              </a:rPr>
              <a:t>Treating Delinquent as more than 180 days on loan as failure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(Cont.)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53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532376"/>
          </a:xfrm>
        </p:spPr>
        <p:txBody>
          <a:bodyPr anchor="ctr">
            <a:normAutofit/>
          </a:bodyPr>
          <a:lstStyle/>
          <a:p>
            <a:pPr algn="l">
              <a:spcAft>
                <a:spcPts val="1200"/>
              </a:spcAft>
            </a:pPr>
            <a:r>
              <a:rPr lang="en-US" dirty="0" smtClean="0">
                <a:latin typeface="Palatino Linotype" panose="02040502050505030304" pitchFamily="18" charset="0"/>
              </a:rPr>
              <a:t>Data About Loan at Time of Origination</a:t>
            </a:r>
          </a:p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Palatino Linotype" panose="02040502050505030304" pitchFamily="18" charset="0"/>
              </a:rPr>
              <a:t>FICO – Credit Score</a:t>
            </a:r>
          </a:p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Palatino Linotype" panose="02040502050505030304" pitchFamily="18" charset="0"/>
              </a:rPr>
              <a:t>DTI – Debt to Income </a:t>
            </a:r>
          </a:p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Palatino Linotype" panose="02040502050505030304" pitchFamily="18" charset="0"/>
              </a:rPr>
              <a:t>FTHB – First Time Home Buyer</a:t>
            </a:r>
          </a:p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Palatino Linotype" panose="02040502050505030304" pitchFamily="18" charset="0"/>
              </a:rPr>
              <a:t>UNITCNT – Number of Units in Dwelling</a:t>
            </a:r>
          </a:p>
          <a:p>
            <a:pPr marL="577850" lvl="1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Palatino Linotype" panose="02040502050505030304" pitchFamily="18" charset="0"/>
              </a:rPr>
              <a:t>Single home vs. </a:t>
            </a:r>
            <a:r>
              <a:rPr lang="en-US" dirty="0">
                <a:latin typeface="Palatino Linotype" panose="02040502050505030304" pitchFamily="18" charset="0"/>
              </a:rPr>
              <a:t>d</a:t>
            </a:r>
            <a:r>
              <a:rPr lang="en-US" dirty="0" smtClean="0">
                <a:latin typeface="Palatino Linotype" panose="02040502050505030304" pitchFamily="18" charset="0"/>
              </a:rPr>
              <a:t>uplexes, multifamily homes</a:t>
            </a:r>
          </a:p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Palatino Linotype" panose="02040502050505030304" pitchFamily="18" charset="0"/>
              </a:rPr>
              <a:t>Occupancy</a:t>
            </a:r>
          </a:p>
          <a:p>
            <a:pPr marL="577850" lvl="1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Palatino Linotype" panose="02040502050505030304" pitchFamily="18" charset="0"/>
              </a:rPr>
              <a:t>Owner occupied, second home, or investment property (rental/flipping)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Data: Origination 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46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 anchor="ctr"/>
          <a:lstStyle/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Palatino Linotype" panose="02040502050505030304" pitchFamily="18" charset="0"/>
              </a:rPr>
              <a:t>CLTV – Combined Loan to Value</a:t>
            </a:r>
          </a:p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Palatino Linotype" panose="02040502050505030304" pitchFamily="18" charset="0"/>
              </a:rPr>
              <a:t>Interest – Interest Rate on the Loan</a:t>
            </a:r>
          </a:p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Palatino Linotype" panose="02040502050505030304" pitchFamily="18" charset="0"/>
              </a:rPr>
              <a:t>Channel – Channel through which loan was purchased</a:t>
            </a:r>
          </a:p>
          <a:p>
            <a:pPr marL="57785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latin typeface="Palatino Linotype" panose="02040502050505030304" pitchFamily="18" charset="0"/>
              </a:rPr>
              <a:t>Retail, Broker, Correspondent, or unknown</a:t>
            </a:r>
          </a:p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Palatino Linotype" panose="02040502050505030304" pitchFamily="18" charset="0"/>
              </a:rPr>
              <a:t>State – State in which Property is located</a:t>
            </a:r>
          </a:p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Palatino Linotype" panose="02040502050505030304" pitchFamily="18" charset="0"/>
              </a:rPr>
              <a:t>Loan Purpose</a:t>
            </a:r>
          </a:p>
          <a:p>
            <a:pPr marL="57785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latin typeface="Palatino Linotype" panose="02040502050505030304" pitchFamily="18" charset="0"/>
              </a:rPr>
              <a:t>Cash-out Refinance, No-cash-out Refinance, Purchase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Data: Origination Set (Cont.)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48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382000" cy="4075176"/>
          </a:xfrm>
        </p:spPr>
        <p:txBody>
          <a:bodyPr anchor="ctr"/>
          <a:lstStyle/>
          <a:p>
            <a:pPr algn="l">
              <a:lnSpc>
                <a:spcPct val="200000"/>
              </a:lnSpc>
              <a:spcAft>
                <a:spcPts val="1200"/>
              </a:spcAft>
            </a:pPr>
            <a:r>
              <a:rPr lang="en-US" dirty="0" smtClean="0">
                <a:latin typeface="Palatino Linotype" panose="02040502050505030304" pitchFamily="18" charset="0"/>
              </a:rPr>
              <a:t>By Month Loan Performance Data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 smtClean="0">
                <a:latin typeface="Palatino Linotype" panose="02040502050505030304" pitchFamily="18" charset="0"/>
              </a:rPr>
              <a:t>UPB – Unpaid Principal Balance</a:t>
            </a:r>
          </a:p>
          <a:p>
            <a:pPr marL="636588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latin typeface="Palatino Linotype" panose="02040502050505030304" pitchFamily="18" charset="0"/>
              </a:rPr>
              <a:t>Missing data for bulk of dataset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 smtClean="0">
                <a:latin typeface="Palatino Linotype" panose="02040502050505030304" pitchFamily="18" charset="0"/>
              </a:rPr>
              <a:t>Repurchase Flag</a:t>
            </a:r>
          </a:p>
          <a:p>
            <a:pPr marL="636588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latin typeface="Palatino Linotype" panose="02040502050505030304" pitchFamily="18" charset="0"/>
              </a:rPr>
              <a:t>At Loan Termination – Whether loan was repurchased from Freddie Mac</a:t>
            </a:r>
          </a:p>
          <a:p>
            <a:pPr marL="636588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latin typeface="Palatino Linotype" panose="02040502050505030304" pitchFamily="18" charset="0"/>
              </a:rPr>
              <a:t>Also Missing data for bulk of set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 smtClean="0">
                <a:latin typeface="Palatino Linotype" panose="02040502050505030304" pitchFamily="18" charset="0"/>
              </a:rPr>
              <a:t>Condition – Condition of Loan at end of follow-up</a:t>
            </a:r>
          </a:p>
          <a:p>
            <a:pPr marL="636588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latin typeface="Palatino Linotype" panose="02040502050505030304" pitchFamily="18" charset="0"/>
              </a:rPr>
              <a:t>Paid in Full, Paid Early, Deed in Lieu of Foreclosure, </a:t>
            </a:r>
            <a:r>
              <a:rPr lang="en-US" dirty="0" smtClean="0">
                <a:solidFill>
                  <a:srgbClr val="991F1F"/>
                </a:solidFill>
                <a:latin typeface="Palatino Linotype" panose="02040502050505030304" pitchFamily="18" charset="0"/>
              </a:rPr>
              <a:t>180 Days Delinquent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Data:  Performance 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86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 anchor="ctr"/>
          <a:lstStyle/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Palatino Linotype" panose="02040502050505030304" pitchFamily="18" charset="0"/>
              </a:rPr>
              <a:t>Unemployment</a:t>
            </a:r>
            <a:endParaRPr lang="en-US" dirty="0">
              <a:latin typeface="Palatino Linotype" panose="02040502050505030304" pitchFamily="18" charset="0"/>
            </a:endParaRPr>
          </a:p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Palatino Linotype" panose="02040502050505030304" pitchFamily="18" charset="0"/>
              </a:rPr>
              <a:t>HPI – Housing Price Index</a:t>
            </a:r>
          </a:p>
          <a:p>
            <a:pPr marL="57785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latin typeface="Palatino Linotype" panose="02040502050505030304" pitchFamily="18" charset="0"/>
              </a:rPr>
              <a:t>State and National</a:t>
            </a:r>
          </a:p>
          <a:p>
            <a:pPr marL="339725" indent="-339725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Palatino Linotype" panose="02040502050505030304" pitchFamily="18" charset="0"/>
              </a:rPr>
              <a:t>Labor Force Participation Rate</a:t>
            </a:r>
            <a:endParaRPr lang="en-US" dirty="0">
              <a:latin typeface="Palatino Linotype" panose="0204050205050503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Indices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78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61962" y="5796411"/>
            <a:ext cx="8229600" cy="1027176"/>
          </a:xfrm>
        </p:spPr>
        <p:txBody>
          <a:bodyPr anchor="ctr"/>
          <a:lstStyle/>
          <a:p>
            <a:r>
              <a:rPr lang="en-US" dirty="0" smtClean="0">
                <a:latin typeface="Palatino Linotype" panose="02040502050505030304" pitchFamily="18" charset="0"/>
              </a:rPr>
              <a:t>Unemployment Rate – as a Percentage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Unemployment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991032"/>
            <a:ext cx="5648325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454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61962" y="5796411"/>
            <a:ext cx="8229600" cy="1027176"/>
          </a:xfrm>
        </p:spPr>
        <p:txBody>
          <a:bodyPr anchor="ctr"/>
          <a:lstStyle/>
          <a:p>
            <a:r>
              <a:rPr lang="en-US" dirty="0" smtClean="0">
                <a:latin typeface="Palatino Linotype" panose="02040502050505030304" pitchFamily="18" charset="0"/>
              </a:rPr>
              <a:t>Housing Price Index – By State and National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Housing Price Index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2947" y="1981200"/>
            <a:ext cx="5648325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91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1941</TotalTime>
  <Words>1334</Words>
  <Application>Microsoft Office PowerPoint</Application>
  <PresentationFormat>On-screen Show (4:3)</PresentationFormat>
  <Paragraphs>507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BlackTie</vt:lpstr>
      <vt:lpstr>Survival Analysis of Mortgage Data</vt:lpstr>
      <vt:lpstr>Background </vt:lpstr>
      <vt:lpstr>Background (Cont.)</vt:lpstr>
      <vt:lpstr>Data: Origination Set</vt:lpstr>
      <vt:lpstr>Data: Origination Set (Cont.)</vt:lpstr>
      <vt:lpstr>Data:  Performance Set</vt:lpstr>
      <vt:lpstr>Economic Indices</vt:lpstr>
      <vt:lpstr>Unemployment</vt:lpstr>
      <vt:lpstr>Housing Price Index</vt:lpstr>
      <vt:lpstr>Labor Force  Participation Rate</vt:lpstr>
      <vt:lpstr>Ground Rules for Modeling</vt:lpstr>
      <vt:lpstr>Methodology</vt:lpstr>
      <vt:lpstr>Models</vt:lpstr>
      <vt:lpstr>Model 1 Results</vt:lpstr>
      <vt:lpstr>Model 1 Coefficients</vt:lpstr>
      <vt:lpstr>Model 2 Results</vt:lpstr>
      <vt:lpstr>Model 2 Coefficients</vt:lpstr>
      <vt:lpstr>Model 2 Results (Cont.)</vt:lpstr>
      <vt:lpstr>Model 3 Results</vt:lpstr>
      <vt:lpstr>Model  3 Coefficients</vt:lpstr>
      <vt:lpstr>Validation</vt:lpstr>
      <vt:lpstr>Final Model Results</vt:lpstr>
      <vt:lpstr>Final Model</vt:lpstr>
      <vt:lpstr>Going Forward</vt:lpstr>
      <vt:lpstr>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Survival Analysis of Mortgage Data</dc:title>
  <dc:creator>Peter</dc:creator>
  <cp:lastModifiedBy>Peter</cp:lastModifiedBy>
  <cp:revision>33</cp:revision>
  <cp:lastPrinted>2013-12-09T05:31:37Z</cp:lastPrinted>
  <dcterms:created xsi:type="dcterms:W3CDTF">2013-12-03T23:51:59Z</dcterms:created>
  <dcterms:modified xsi:type="dcterms:W3CDTF">2013-12-09T20:29:47Z</dcterms:modified>
</cp:coreProperties>
</file>